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6" r:id="rId11"/>
    <p:sldId id="262" r:id="rId12"/>
    <p:sldId id="267" r:id="rId13"/>
    <p:sldId id="263" r:id="rId14"/>
    <p:sldId id="268" r:id="rId15"/>
    <p:sldId id="269" r:id="rId16"/>
    <p:sldId id="270" r:id="rId17"/>
    <p:sldId id="264" r:id="rId18"/>
    <p:sldId id="273" r:id="rId19"/>
    <p:sldId id="275" r:id="rId20"/>
    <p:sldId id="278" r:id="rId21"/>
    <p:sldId id="274" r:id="rId22"/>
    <p:sldId id="276" r:id="rId23"/>
    <p:sldId id="277" r:id="rId24"/>
    <p:sldId id="265" r:id="rId25"/>
  </p:sldIdLst>
  <p:sldSz cx="18288000" cy="10287000"/>
  <p:notesSz cx="6858000" cy="9144000"/>
  <p:embeddedFontLst>
    <p:embeddedFont>
      <p:font typeface="Aileron" panose="020B0604020202020204" charset="0"/>
      <p:regular r:id="rId27"/>
    </p:embeddedFont>
    <p:embeddedFont>
      <p:font typeface="Aileron Bold" panose="020B0604020202020204" charset="0"/>
      <p:regular r:id="rId28"/>
    </p:embeddedFont>
    <p:embeddedFont>
      <p:font typeface="Aileron Heavy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Montserrat Classic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79B29-B32A-4578-8666-639101EC4D54}" v="50" dt="2023-12-11T18:31:45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91" autoAdjust="0"/>
  </p:normalViewPr>
  <p:slideViewPr>
    <p:cSldViewPr>
      <p:cViewPr varScale="1">
        <p:scale>
          <a:sx n="40" d="100"/>
          <a:sy n="40" d="100"/>
        </p:scale>
        <p:origin x="204" y="4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963BC-8758-477F-8F28-D83C3FCCF6C3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FEE782-4DB7-4566-A872-E77A304D17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86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FEE782-4DB7-4566-A872-E77A304D173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844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.svg"/><Relationship Id="rId10" Type="http://schemas.openxmlformats.org/officeDocument/2006/relationships/image" Target="../media/image59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8.svg"/><Relationship Id="rId5" Type="http://schemas.openxmlformats.org/officeDocument/2006/relationships/image" Target="../media/image63.svg"/><Relationship Id="rId10" Type="http://schemas.openxmlformats.org/officeDocument/2006/relationships/image" Target="../media/image17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hyperlink" Target="https://app.powerbi.com/groups/me/reports/7e962933-f539-4185-bed2-3a28f24dc4cc/ReportSection5fc7149e74273f764462?experience=power-bi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sv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8.svg"/><Relationship Id="rId5" Type="http://schemas.openxmlformats.org/officeDocument/2006/relationships/image" Target="../media/image63.svg"/><Relationship Id="rId10" Type="http://schemas.openxmlformats.org/officeDocument/2006/relationships/image" Target="../media/image17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8.svg"/><Relationship Id="rId5" Type="http://schemas.openxmlformats.org/officeDocument/2006/relationships/image" Target="../media/image63.svg"/><Relationship Id="rId10" Type="http://schemas.openxmlformats.org/officeDocument/2006/relationships/image" Target="../media/image17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svg"/><Relationship Id="rId3" Type="http://schemas.openxmlformats.org/officeDocument/2006/relationships/image" Target="../media/image2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18.svg"/><Relationship Id="rId5" Type="http://schemas.openxmlformats.org/officeDocument/2006/relationships/image" Target="../media/image63.svg"/><Relationship Id="rId10" Type="http://schemas.openxmlformats.org/officeDocument/2006/relationships/image" Target="../media/image17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68.png"/><Relationship Id="rId5" Type="http://schemas.openxmlformats.org/officeDocument/2006/relationships/image" Target="../media/image72.png"/><Relationship Id="rId15" Type="http://schemas.openxmlformats.org/officeDocument/2006/relationships/image" Target="../media/image80.png"/><Relationship Id="rId10" Type="http://schemas.openxmlformats.org/officeDocument/2006/relationships/image" Target="../media/image77.svg"/><Relationship Id="rId4" Type="http://schemas.openxmlformats.org/officeDocument/2006/relationships/image" Target="../media/image2.svg"/><Relationship Id="rId9" Type="http://schemas.openxmlformats.org/officeDocument/2006/relationships/image" Target="../media/image76.png"/><Relationship Id="rId14" Type="http://schemas.openxmlformats.org/officeDocument/2006/relationships/image" Target="../media/image7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8.svg"/><Relationship Id="rId5" Type="http://schemas.openxmlformats.org/officeDocument/2006/relationships/image" Target="../media/image24.sv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.pn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svg"/><Relationship Id="rId5" Type="http://schemas.openxmlformats.org/officeDocument/2006/relationships/image" Target="../media/image35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12.sv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10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292680" y="-6308912"/>
            <a:ext cx="15657263" cy="20706213"/>
          </a:xfrm>
          <a:custGeom>
            <a:avLst/>
            <a:gdLst/>
            <a:ahLst/>
            <a:cxnLst/>
            <a:rect l="l" t="t" r="r" b="b"/>
            <a:pathLst>
              <a:path w="15657263" h="20706213">
                <a:moveTo>
                  <a:pt x="0" y="0"/>
                </a:moveTo>
                <a:lnTo>
                  <a:pt x="15657263" y="0"/>
                </a:lnTo>
                <a:lnTo>
                  <a:pt x="15657263" y="20706213"/>
                </a:lnTo>
                <a:lnTo>
                  <a:pt x="0" y="2070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09" r="-22030" b="-3047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7200155" y="7777426"/>
            <a:ext cx="3887689" cy="771743"/>
            <a:chOff x="0" y="0"/>
            <a:chExt cx="1023918" cy="2032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918" cy="203257"/>
            </a:xfrm>
            <a:custGeom>
              <a:avLst/>
              <a:gdLst/>
              <a:ahLst/>
              <a:cxnLst/>
              <a:rect l="l" t="t" r="r" b="b"/>
              <a:pathLst>
                <a:path w="1023918" h="203257">
                  <a:moveTo>
                    <a:pt x="101561" y="0"/>
                  </a:moveTo>
                  <a:lnTo>
                    <a:pt x="922357" y="0"/>
                  </a:lnTo>
                  <a:cubicBezTo>
                    <a:pt x="949293" y="0"/>
                    <a:pt x="975125" y="10700"/>
                    <a:pt x="994172" y="29747"/>
                  </a:cubicBezTo>
                  <a:cubicBezTo>
                    <a:pt x="1013218" y="48793"/>
                    <a:pt x="1023918" y="74625"/>
                    <a:pt x="1023918" y="101561"/>
                  </a:cubicBezTo>
                  <a:lnTo>
                    <a:pt x="1023918" y="101696"/>
                  </a:lnTo>
                  <a:cubicBezTo>
                    <a:pt x="1023918" y="128632"/>
                    <a:pt x="1013218" y="154464"/>
                    <a:pt x="994172" y="173511"/>
                  </a:cubicBezTo>
                  <a:cubicBezTo>
                    <a:pt x="975125" y="192557"/>
                    <a:pt x="949293" y="203257"/>
                    <a:pt x="922357" y="203257"/>
                  </a:cubicBezTo>
                  <a:lnTo>
                    <a:pt x="101561" y="203257"/>
                  </a:lnTo>
                  <a:cubicBezTo>
                    <a:pt x="74625" y="203257"/>
                    <a:pt x="48793" y="192557"/>
                    <a:pt x="29747" y="173511"/>
                  </a:cubicBezTo>
                  <a:cubicBezTo>
                    <a:pt x="10700" y="154464"/>
                    <a:pt x="0" y="128632"/>
                    <a:pt x="0" y="101696"/>
                  </a:cubicBezTo>
                  <a:lnTo>
                    <a:pt x="0" y="101561"/>
                  </a:lnTo>
                  <a:cubicBezTo>
                    <a:pt x="0" y="74625"/>
                    <a:pt x="10700" y="48793"/>
                    <a:pt x="29747" y="29747"/>
                  </a:cubicBezTo>
                  <a:cubicBezTo>
                    <a:pt x="48793" y="10700"/>
                    <a:pt x="74625" y="0"/>
                    <a:pt x="101561" y="0"/>
                  </a:cubicBezTo>
                  <a:close/>
                </a:path>
              </a:pathLst>
            </a:custGeom>
            <a:solidFill>
              <a:srgbClr val="CA5E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23918" cy="260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0827" y="1028700"/>
            <a:ext cx="2368555" cy="2439523"/>
          </a:xfrm>
          <a:custGeom>
            <a:avLst/>
            <a:gdLst/>
            <a:ahLst/>
            <a:cxnLst/>
            <a:rect l="l" t="t" r="r" b="b"/>
            <a:pathLst>
              <a:path w="2368555" h="2439523">
                <a:moveTo>
                  <a:pt x="0" y="0"/>
                </a:moveTo>
                <a:lnTo>
                  <a:pt x="2368555" y="0"/>
                </a:lnTo>
                <a:lnTo>
                  <a:pt x="2368555" y="2439523"/>
                </a:lnTo>
                <a:lnTo>
                  <a:pt x="0" y="2439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5171831" y="1028700"/>
            <a:ext cx="2087469" cy="2670018"/>
          </a:xfrm>
          <a:custGeom>
            <a:avLst/>
            <a:gdLst/>
            <a:ahLst/>
            <a:cxnLst/>
            <a:rect l="l" t="t" r="r" b="b"/>
            <a:pathLst>
              <a:path w="2087469" h="2670018">
                <a:moveTo>
                  <a:pt x="0" y="0"/>
                </a:moveTo>
                <a:lnTo>
                  <a:pt x="2087469" y="0"/>
                </a:lnTo>
                <a:lnTo>
                  <a:pt x="2087469" y="2670018"/>
                </a:lnTo>
                <a:lnTo>
                  <a:pt x="0" y="2670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2319454" y="7086076"/>
            <a:ext cx="2200226" cy="2172224"/>
          </a:xfrm>
          <a:custGeom>
            <a:avLst/>
            <a:gdLst/>
            <a:ahLst/>
            <a:cxnLst/>
            <a:rect l="l" t="t" r="r" b="b"/>
            <a:pathLst>
              <a:path w="2200226" h="2172224">
                <a:moveTo>
                  <a:pt x="0" y="0"/>
                </a:moveTo>
                <a:lnTo>
                  <a:pt x="2200226" y="0"/>
                </a:lnTo>
                <a:lnTo>
                  <a:pt x="2200226" y="2172224"/>
                </a:lnTo>
                <a:lnTo>
                  <a:pt x="0" y="217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288245" y="7086076"/>
            <a:ext cx="2190005" cy="2190005"/>
          </a:xfrm>
          <a:custGeom>
            <a:avLst/>
            <a:gdLst/>
            <a:ahLst/>
            <a:cxnLst/>
            <a:rect l="l" t="t" r="r" b="b"/>
            <a:pathLst>
              <a:path w="2190005" h="2190005">
                <a:moveTo>
                  <a:pt x="0" y="0"/>
                </a:moveTo>
                <a:lnTo>
                  <a:pt x="2190005" y="0"/>
                </a:lnTo>
                <a:lnTo>
                  <a:pt x="2190005" y="2190006"/>
                </a:lnTo>
                <a:lnTo>
                  <a:pt x="0" y="21900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-731994" y="4765099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8" y="0"/>
                </a:lnTo>
                <a:lnTo>
                  <a:pt x="2043048" y="1020618"/>
                </a:lnTo>
                <a:lnTo>
                  <a:pt x="0" y="10206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 rot="5400000">
            <a:off x="12299197" y="-532924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5843773" y="4977135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4" y="0"/>
                </a:lnTo>
                <a:lnTo>
                  <a:pt x="2831054" y="830524"/>
                </a:lnTo>
                <a:lnTo>
                  <a:pt x="0" y="83052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364112" y="2343711"/>
            <a:ext cx="10418687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95"/>
              </a:lnSpc>
            </a:pPr>
            <a:r>
              <a:rPr lang="en-US" sz="12157" dirty="0">
                <a:solidFill>
                  <a:srgbClr val="3C3C3C"/>
                </a:solidFill>
                <a:latin typeface="Aileron Heavy"/>
              </a:rPr>
              <a:t>CREDIT CARD FRAUD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68800" y="5946859"/>
            <a:ext cx="8747199" cy="112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 dirty="0">
                <a:solidFill>
                  <a:srgbClr val="3C3C3C"/>
                </a:solidFill>
                <a:latin typeface="Aileron Bold"/>
              </a:rPr>
              <a:t>Created by Charlton D’</a:t>
            </a:r>
            <a:r>
              <a:rPr lang="en-US" sz="3600" dirty="0">
                <a:solidFill>
                  <a:srgbClr val="3C3C3C"/>
                </a:solidFill>
                <a:latin typeface="Aileron Bold"/>
              </a:rPr>
              <a:t>Souza, Kira Voges and Raquel </a:t>
            </a:r>
            <a:r>
              <a:rPr lang="en-US" sz="3600" dirty="0" err="1">
                <a:solidFill>
                  <a:srgbClr val="3C3C3C"/>
                </a:solidFill>
                <a:latin typeface="Aileron Bold"/>
              </a:rPr>
              <a:t>Banderia</a:t>
            </a:r>
            <a:r>
              <a:rPr lang="en-US" sz="3600" dirty="0"/>
              <a:t> </a:t>
            </a:r>
            <a:endParaRPr lang="en-US" sz="3208" dirty="0">
              <a:solidFill>
                <a:srgbClr val="3C3C3C"/>
              </a:solidFill>
              <a:latin typeface="Ailero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0155" y="7856461"/>
            <a:ext cx="3887689" cy="53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 dirty="0">
                <a:solidFill>
                  <a:srgbClr val="FFFFFF"/>
                </a:solidFill>
                <a:latin typeface="Aileron Bold"/>
              </a:rPr>
              <a:t>14/12/2023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5400000">
            <a:off x="1001270" y="-73378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6327505" y="3225010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276600" y="168056"/>
            <a:ext cx="11734575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635" dirty="0">
                <a:solidFill>
                  <a:srgbClr val="3C3C3C"/>
                </a:solidFill>
                <a:latin typeface="Aileron Heavy"/>
              </a:rPr>
              <a:t>SQL-Auxiliary Tables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76600" y="1418538"/>
            <a:ext cx="12307363" cy="103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C3C3C"/>
                </a:solidFill>
                <a:latin typeface="Aileron"/>
              </a:rPr>
              <a:t>Created </a:t>
            </a:r>
            <a:r>
              <a:rPr lang="en-US" sz="3600" dirty="0">
                <a:solidFill>
                  <a:srgbClr val="3C3C3C"/>
                </a:solidFill>
                <a:latin typeface="Aileron"/>
              </a:rPr>
              <a:t>Auxiliary</a:t>
            </a:r>
            <a:r>
              <a:rPr lang="en-US" sz="3200" dirty="0">
                <a:solidFill>
                  <a:srgbClr val="3C3C3C"/>
                </a:solidFill>
                <a:latin typeface="Aileron"/>
              </a:rPr>
              <a:t> Tables to ensure quick look-ups 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C3C3C"/>
                </a:solidFill>
                <a:latin typeface="Aileron"/>
              </a:rPr>
              <a:t>Provides a good summary focusing on Merchants and Customers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115826" y="772196"/>
            <a:ext cx="1143474" cy="114347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669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1549" y="1987206"/>
            <a:ext cx="841674" cy="8416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994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C87077AB-7910-D908-13E0-F60EC73C6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6641624"/>
            <a:ext cx="10101863" cy="2846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screenshot of a computer">
            <a:extLst>
              <a:ext uri="{FF2B5EF4-FFF2-40B4-BE49-F238E27FC236}">
                <a16:creationId xmlns:a16="http://schemas.microsoft.com/office/drawing/2014/main" id="{B4C98446-A674-F53F-5634-CE0078295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5" y="3225010"/>
            <a:ext cx="10101862" cy="3016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62728AB-87F4-CA79-53D3-109241F955F6}"/>
              </a:ext>
            </a:extLst>
          </p:cNvPr>
          <p:cNvSpPr/>
          <p:nvPr/>
        </p:nvSpPr>
        <p:spPr>
          <a:xfrm>
            <a:off x="11108486" y="3628052"/>
            <a:ext cx="5114541" cy="25022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C4C86B-6579-603A-5650-BFC3D96860C9}"/>
              </a:ext>
            </a:extLst>
          </p:cNvPr>
          <p:cNvSpPr/>
          <p:nvPr/>
        </p:nvSpPr>
        <p:spPr>
          <a:xfrm>
            <a:off x="489938" y="6637210"/>
            <a:ext cx="6444262" cy="29030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520FEA-CD4F-7783-8275-64E7D17F6E64}"/>
              </a:ext>
            </a:extLst>
          </p:cNvPr>
          <p:cNvSpPr txBox="1"/>
          <p:nvPr/>
        </p:nvSpPr>
        <p:spPr>
          <a:xfrm>
            <a:off x="11160725" y="4043894"/>
            <a:ext cx="51145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ileron" panose="020B0604020202020204" charset="0"/>
              </a:rPr>
              <a:t>Created ‘</a:t>
            </a:r>
            <a:r>
              <a:rPr lang="en-GB" sz="2800" dirty="0" err="1">
                <a:latin typeface="Aileron" panose="020B0604020202020204" charset="0"/>
              </a:rPr>
              <a:t>fraud_customers</a:t>
            </a:r>
            <a:r>
              <a:rPr lang="en-GB" sz="2800" dirty="0">
                <a:latin typeface="Aileron" panose="020B0604020202020204" charset="0"/>
              </a:rPr>
              <a:t>’ table which contains all the details of the Fraudulent Customers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D422CB-864D-8C3D-142C-C17C50AFDC77}"/>
              </a:ext>
            </a:extLst>
          </p:cNvPr>
          <p:cNvSpPr txBox="1"/>
          <p:nvPr/>
        </p:nvSpPr>
        <p:spPr>
          <a:xfrm>
            <a:off x="902883" y="6851383"/>
            <a:ext cx="56183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Aileron" panose="020B0604020202020204" charset="0"/>
              </a:rPr>
              <a:t>Created ‘</a:t>
            </a:r>
            <a:r>
              <a:rPr lang="en-GB" sz="2800" dirty="0" err="1">
                <a:latin typeface="Aileron" panose="020B0604020202020204" charset="0"/>
              </a:rPr>
              <a:t>merchant_details</a:t>
            </a:r>
            <a:r>
              <a:rPr lang="en-GB" sz="2800" dirty="0">
                <a:latin typeface="Aileron" panose="020B0604020202020204" charset="0"/>
              </a:rPr>
              <a:t>’ table pertaining to the merchants  details, particularly the total fraudulent transaction amount and the number of frauds committed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 rot="5400000">
            <a:off x="1001270" y="-73378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6327505" y="3225010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4540691" y="239402"/>
            <a:ext cx="9206618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635" dirty="0">
                <a:solidFill>
                  <a:srgbClr val="3C3C3C"/>
                </a:solidFill>
                <a:latin typeface="Aileron Heavy"/>
              </a:rPr>
              <a:t>SQL-Views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56974" y="1283587"/>
            <a:ext cx="12307363" cy="288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C3C3C"/>
                </a:solidFill>
                <a:latin typeface="Aileron"/>
              </a:rPr>
              <a:t>Created Views to further summarise one of the auxiliary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C3C3C"/>
                </a:solidFill>
                <a:latin typeface="Aileron"/>
              </a:rPr>
              <a:t>Used Views to ascertain, we had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C3C3C"/>
                </a:solidFill>
                <a:latin typeface="Aileron"/>
              </a:rPr>
              <a:t>706 Customers who never did fraudulent transactions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C3C3C"/>
                </a:solidFill>
                <a:latin typeface="Aileron"/>
              </a:rPr>
              <a:t>202 Customers who did fraudulent as well as non-fraudulent transactions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C3C3C"/>
                </a:solidFill>
                <a:latin typeface="Aileron"/>
              </a:rPr>
              <a:t>16 Customers who only did fraudulent transactions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C3C3C"/>
              </a:solidFill>
              <a:latin typeface="Aileron"/>
            </a:endParaRP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3C3C3C"/>
              </a:solidFill>
              <a:latin typeface="Aileron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6115826" y="772196"/>
            <a:ext cx="1143474" cy="114347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D669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1549" y="1987206"/>
            <a:ext cx="841674" cy="84167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994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62728AB-87F4-CA79-53D3-109241F955F6}"/>
              </a:ext>
            </a:extLst>
          </p:cNvPr>
          <p:cNvSpPr/>
          <p:nvPr/>
        </p:nvSpPr>
        <p:spPr>
          <a:xfrm>
            <a:off x="10584057" y="3102623"/>
            <a:ext cx="5114541" cy="250225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C4C86B-6579-603A-5650-BFC3D96860C9}"/>
              </a:ext>
            </a:extLst>
          </p:cNvPr>
          <p:cNvSpPr/>
          <p:nvPr/>
        </p:nvSpPr>
        <p:spPr>
          <a:xfrm>
            <a:off x="1768548" y="6722369"/>
            <a:ext cx="6444262" cy="290303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976E82-8D40-F184-D3D3-0A089CC6C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99" y="3325014"/>
            <a:ext cx="10314645" cy="2057479"/>
          </a:xfrm>
          <a:prstGeom prst="rect">
            <a:avLst/>
          </a:prstGeom>
        </p:spPr>
      </p:pic>
      <p:pic>
        <p:nvPicPr>
          <p:cNvPr id="5" name="Picture 4" descr="A screenshot of a credit card&#10;&#10;Description automatically generated">
            <a:extLst>
              <a:ext uri="{FF2B5EF4-FFF2-40B4-BE49-F238E27FC236}">
                <a16:creationId xmlns:a16="http://schemas.microsoft.com/office/drawing/2014/main" id="{30CBEB8B-5206-2B09-5F7D-87E47C924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6057900"/>
            <a:ext cx="3960422" cy="37965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4F7694-184B-B3A4-827C-656F298945BD}"/>
              </a:ext>
            </a:extLst>
          </p:cNvPr>
          <p:cNvSpPr txBox="1"/>
          <p:nvPr/>
        </p:nvSpPr>
        <p:spPr>
          <a:xfrm>
            <a:off x="10764529" y="3230367"/>
            <a:ext cx="475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C3C3C"/>
                </a:solidFill>
                <a:latin typeface="Aileron"/>
              </a:rPr>
              <a:t>Created ‘fraud_customers_summary’ view to group by and summarise the ‘fraud_customers’ table </a:t>
            </a: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5A7B0-0120-7E52-BC98-5664AE6B5EF2}"/>
              </a:ext>
            </a:extLst>
          </p:cNvPr>
          <p:cNvSpPr txBox="1"/>
          <p:nvPr/>
        </p:nvSpPr>
        <p:spPr>
          <a:xfrm>
            <a:off x="1980779" y="6949741"/>
            <a:ext cx="6019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C3C3C"/>
                </a:solidFill>
                <a:latin typeface="Aileron"/>
              </a:rPr>
              <a:t>Created ‘</a:t>
            </a:r>
            <a:r>
              <a:rPr lang="en-US" sz="2800" dirty="0" err="1">
                <a:solidFill>
                  <a:srgbClr val="3C3C3C"/>
                </a:solidFill>
                <a:latin typeface="Aileron"/>
              </a:rPr>
              <a:t>fraud_n_nofraud_cust</a:t>
            </a:r>
            <a:r>
              <a:rPr lang="en-US" sz="2800" dirty="0">
                <a:solidFill>
                  <a:srgbClr val="3C3C3C"/>
                </a:solidFill>
                <a:latin typeface="Aileron"/>
              </a:rPr>
              <a:t>’ view to check who are the customers who are involved in fraudulent as well as non-fraudulent transactions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6863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-6327621" y="-1765196"/>
            <a:ext cx="16889436" cy="20763188"/>
          </a:xfrm>
          <a:custGeom>
            <a:avLst/>
            <a:gdLst/>
            <a:ahLst/>
            <a:cxnLst/>
            <a:rect l="l" t="t" r="r" b="b"/>
            <a:pathLst>
              <a:path w="16889436" h="20763188">
                <a:moveTo>
                  <a:pt x="0" y="0"/>
                </a:moveTo>
                <a:lnTo>
                  <a:pt x="16889436" y="0"/>
                </a:lnTo>
                <a:lnTo>
                  <a:pt x="16889436" y="20763188"/>
                </a:lnTo>
                <a:lnTo>
                  <a:pt x="0" y="2076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64" r="-190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5590604" y="2516366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5" y="0"/>
                </a:lnTo>
                <a:lnTo>
                  <a:pt x="2831055" y="830523"/>
                </a:lnTo>
                <a:lnTo>
                  <a:pt x="0" y="83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4514806" y="141625"/>
            <a:ext cx="10134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Python Analysis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-1553007" y="6853707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6" name="Picture 5" descr="A graph of a graph with a line and a line">
            <a:extLst>
              <a:ext uri="{FF2B5EF4-FFF2-40B4-BE49-F238E27FC236}">
                <a16:creationId xmlns:a16="http://schemas.microsoft.com/office/drawing/2014/main" id="{5A47DC2A-6C6F-01E1-495C-65FB631FB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429064"/>
            <a:ext cx="7915590" cy="47163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7A457D0-3A9E-8375-71A3-E25161F65F0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" r="4637"/>
          <a:stretch/>
        </p:blipFill>
        <p:spPr>
          <a:xfrm>
            <a:off x="578212" y="1495743"/>
            <a:ext cx="4524815" cy="3622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6627D1A-FD95-0882-28D4-AD68819D92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/>
          <a:stretch/>
        </p:blipFill>
        <p:spPr>
          <a:xfrm>
            <a:off x="5752975" y="1516100"/>
            <a:ext cx="4524815" cy="3633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BF218F-F6AE-6241-E809-86FEE8C72868}"/>
              </a:ext>
            </a:extLst>
          </p:cNvPr>
          <p:cNvSpPr txBox="1"/>
          <p:nvPr/>
        </p:nvSpPr>
        <p:spPr>
          <a:xfrm>
            <a:off x="10873440" y="2306085"/>
            <a:ext cx="6151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ileron" panose="020B0604020202020204" charset="0"/>
              </a:rPr>
              <a:t>Expenditure pattern for fraudulent and Non-Fraudulent Customers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BDAD38-0CFF-F962-5204-5A1C29087236}"/>
              </a:ext>
            </a:extLst>
          </p:cNvPr>
          <p:cNvSpPr txBox="1"/>
          <p:nvPr/>
        </p:nvSpPr>
        <p:spPr>
          <a:xfrm>
            <a:off x="10873440" y="6667500"/>
            <a:ext cx="5313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ileron" panose="020B0604020202020204" charset="0"/>
              </a:rPr>
              <a:t>Assumption: </a:t>
            </a:r>
          </a:p>
          <a:p>
            <a:endParaRPr lang="en-GB" sz="2800" dirty="0">
              <a:latin typeface="Aileron" panose="020B0604020202020204" charset="0"/>
            </a:endParaRPr>
          </a:p>
          <a:p>
            <a:r>
              <a:rPr lang="en-GB" sz="2800" dirty="0">
                <a:latin typeface="Aileron" panose="020B0604020202020204" charset="0"/>
              </a:rPr>
              <a:t>Fraudulent Customers seem to be cautious in the amount they spend </a:t>
            </a:r>
          </a:p>
        </p:txBody>
      </p:sp>
    </p:spTree>
    <p:extLst>
      <p:ext uri="{BB962C8B-B14F-4D97-AF65-F5344CB8AC3E}">
        <p14:creationId xmlns:p14="http://schemas.microsoft.com/office/powerpoint/2010/main" val="210262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-6327621" y="-1765196"/>
            <a:ext cx="16889436" cy="20763188"/>
          </a:xfrm>
          <a:custGeom>
            <a:avLst/>
            <a:gdLst/>
            <a:ahLst/>
            <a:cxnLst/>
            <a:rect l="l" t="t" r="r" b="b"/>
            <a:pathLst>
              <a:path w="16889436" h="20763188">
                <a:moveTo>
                  <a:pt x="0" y="0"/>
                </a:moveTo>
                <a:lnTo>
                  <a:pt x="16889436" y="0"/>
                </a:lnTo>
                <a:lnTo>
                  <a:pt x="16889436" y="20763188"/>
                </a:lnTo>
                <a:lnTo>
                  <a:pt x="0" y="2076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64" r="-190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5590604" y="2516366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5" y="0"/>
                </a:lnTo>
                <a:lnTo>
                  <a:pt x="2831055" y="830523"/>
                </a:lnTo>
                <a:lnTo>
                  <a:pt x="0" y="83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rot="5400000">
            <a:off x="-1553007" y="6853707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EF7CD64-7386-9F59-E0FD-943B0344B37C}"/>
              </a:ext>
            </a:extLst>
          </p:cNvPr>
          <p:cNvSpPr txBox="1"/>
          <p:nvPr/>
        </p:nvSpPr>
        <p:spPr>
          <a:xfrm>
            <a:off x="4343400" y="29135"/>
            <a:ext cx="101346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Python Analysis</a:t>
            </a:r>
          </a:p>
        </p:txBody>
      </p:sp>
      <p:pic>
        <p:nvPicPr>
          <p:cNvPr id="8" name="Picture 7" descr="A graph of different colored bars">
            <a:extLst>
              <a:ext uri="{FF2B5EF4-FFF2-40B4-BE49-F238E27FC236}">
                <a16:creationId xmlns:a16="http://schemas.microsoft.com/office/drawing/2014/main" id="{96C8D00F-59A1-208C-64BB-4D5C4771CA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026694"/>
            <a:ext cx="6964293" cy="5582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7581DE20-9B87-FD19-D2BF-D317CBB5FF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35" y="1567955"/>
            <a:ext cx="5765824" cy="43148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B2487-9FF7-01FD-685C-952FD1F5A3F0}"/>
              </a:ext>
            </a:extLst>
          </p:cNvPr>
          <p:cNvSpPr txBox="1"/>
          <p:nvPr/>
        </p:nvSpPr>
        <p:spPr>
          <a:xfrm>
            <a:off x="1919289" y="6652456"/>
            <a:ext cx="57658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ileron" panose="020B0604020202020204" charset="0"/>
              </a:rPr>
              <a:t>More than 30% of Fraudulent Transactions were done by </a:t>
            </a:r>
            <a:r>
              <a:rPr lang="en-GB" sz="3200">
                <a:latin typeface="Aileron" panose="020B0604020202020204" charset="0"/>
              </a:rPr>
              <a:t>customers belonging </a:t>
            </a:r>
            <a:r>
              <a:rPr lang="en-GB" sz="3200" dirty="0">
                <a:latin typeface="Aileron" panose="020B0604020202020204" charset="0"/>
              </a:rPr>
              <a:t>to the age groups of ‘31-40’ and ‘51-60’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B6ED4-1407-9172-042A-9160C0F47CCF}"/>
              </a:ext>
            </a:extLst>
          </p:cNvPr>
          <p:cNvSpPr txBox="1"/>
          <p:nvPr/>
        </p:nvSpPr>
        <p:spPr>
          <a:xfrm>
            <a:off x="8534400" y="1866900"/>
            <a:ext cx="5765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ileron" panose="020B0604020202020204" charset="0"/>
              </a:rPr>
              <a:t>Age-group analysis for Fraudulent Customers </a:t>
            </a:r>
          </a:p>
          <a:p>
            <a:endParaRPr lang="en-GB" sz="3200" dirty="0">
              <a:latin typeface="Aile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05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 flipH="1">
            <a:off x="4316787" y="-8154815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20110273" y="0"/>
                </a:moveTo>
                <a:lnTo>
                  <a:pt x="0" y="0"/>
                </a:lnTo>
                <a:lnTo>
                  <a:pt x="0" y="21337160"/>
                </a:lnTo>
                <a:lnTo>
                  <a:pt x="20110273" y="21337160"/>
                </a:lnTo>
                <a:lnTo>
                  <a:pt x="20110273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238550" y="952500"/>
            <a:ext cx="3830974" cy="3252845"/>
          </a:xfrm>
          <a:custGeom>
            <a:avLst/>
            <a:gdLst/>
            <a:ahLst/>
            <a:cxnLst/>
            <a:rect l="l" t="t" r="r" b="b"/>
            <a:pathLst>
              <a:path w="3830974" h="3252845">
                <a:moveTo>
                  <a:pt x="0" y="0"/>
                </a:moveTo>
                <a:lnTo>
                  <a:pt x="3830975" y="0"/>
                </a:lnTo>
                <a:lnTo>
                  <a:pt x="3830975" y="3252845"/>
                </a:lnTo>
                <a:lnTo>
                  <a:pt x="0" y="325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99315" y="6568463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0" y="0"/>
                </a:moveTo>
                <a:lnTo>
                  <a:pt x="4110337" y="0"/>
                </a:lnTo>
                <a:lnTo>
                  <a:pt x="41103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5400000">
            <a:off x="6186693" y="-548625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-745499" y="7435445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9"/>
                </a:lnTo>
                <a:lnTo>
                  <a:pt x="0" y="3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7A0EF3B-BE1A-89B0-4038-8920BF4792D8}"/>
              </a:ext>
            </a:extLst>
          </p:cNvPr>
          <p:cNvSpPr txBox="1"/>
          <p:nvPr/>
        </p:nvSpPr>
        <p:spPr>
          <a:xfrm>
            <a:off x="4267200" y="4527947"/>
            <a:ext cx="9906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PowerBI Analysis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D1E5FDF-1C36-1FBF-D3E7-0746D42DEA62}"/>
              </a:ext>
            </a:extLst>
          </p:cNvPr>
          <p:cNvSpPr/>
          <p:nvPr/>
        </p:nvSpPr>
        <p:spPr>
          <a:xfrm>
            <a:off x="13068676" y="7200900"/>
            <a:ext cx="2730639" cy="1995849"/>
          </a:xfrm>
          <a:custGeom>
            <a:avLst/>
            <a:gdLst/>
            <a:ahLst/>
            <a:cxnLst/>
            <a:rect l="l" t="t" r="r" b="b"/>
            <a:pathLst>
              <a:path w="2730639" h="1995849">
                <a:moveTo>
                  <a:pt x="0" y="0"/>
                </a:moveTo>
                <a:lnTo>
                  <a:pt x="2730640" y="0"/>
                </a:lnTo>
                <a:lnTo>
                  <a:pt x="2730640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F55CA6-E408-CA27-22B5-065439E8BBB5}"/>
              </a:ext>
            </a:extLst>
          </p:cNvPr>
          <p:cNvSpPr txBox="1"/>
          <p:nvPr/>
        </p:nvSpPr>
        <p:spPr>
          <a:xfrm>
            <a:off x="6477000" y="6097918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hlinkClick r:id="rId14"/>
              </a:rPr>
              <a:t>Credit Card Fraud - Power BI</a:t>
            </a:r>
            <a:endParaRPr lang="en-GB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 flipH="1">
            <a:off x="2487987" y="-4573415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20110273" y="0"/>
                </a:moveTo>
                <a:lnTo>
                  <a:pt x="0" y="0"/>
                </a:lnTo>
                <a:lnTo>
                  <a:pt x="0" y="21337160"/>
                </a:lnTo>
                <a:lnTo>
                  <a:pt x="20110273" y="21337160"/>
                </a:lnTo>
                <a:lnTo>
                  <a:pt x="20110273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5400000">
            <a:off x="15677822" y="-10991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7A0EF3B-BE1A-89B0-4038-8920BF4792D8}"/>
              </a:ext>
            </a:extLst>
          </p:cNvPr>
          <p:cNvSpPr txBox="1"/>
          <p:nvPr/>
        </p:nvSpPr>
        <p:spPr>
          <a:xfrm>
            <a:off x="4267200" y="59811"/>
            <a:ext cx="10363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Excel Dashboard</a:t>
            </a:r>
          </a:p>
        </p:txBody>
      </p:sp>
      <p:pic>
        <p:nvPicPr>
          <p:cNvPr id="3" name="Meeting in _General_-20231211_180810-Meeting Recording">
            <a:hlinkClick r:id="" action="ppaction://media"/>
            <a:extLst>
              <a:ext uri="{FF2B5EF4-FFF2-40B4-BE49-F238E27FC236}">
                <a16:creationId xmlns:a16="http://schemas.microsoft.com/office/drawing/2014/main" id="{5A3822A3-BC00-B995-DAC8-4E3C9AA0BE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6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88533" y="1397402"/>
            <a:ext cx="15510934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4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 flipH="1">
            <a:off x="2716586" y="-4100118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20110273" y="0"/>
                </a:moveTo>
                <a:lnTo>
                  <a:pt x="0" y="0"/>
                </a:lnTo>
                <a:lnTo>
                  <a:pt x="0" y="21337160"/>
                </a:lnTo>
                <a:lnTo>
                  <a:pt x="20110273" y="21337160"/>
                </a:lnTo>
                <a:lnTo>
                  <a:pt x="20110273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84954" y="753675"/>
            <a:ext cx="3830974" cy="3252845"/>
          </a:xfrm>
          <a:custGeom>
            <a:avLst/>
            <a:gdLst/>
            <a:ahLst/>
            <a:cxnLst/>
            <a:rect l="l" t="t" r="r" b="b"/>
            <a:pathLst>
              <a:path w="3830974" h="3252845">
                <a:moveTo>
                  <a:pt x="0" y="0"/>
                </a:moveTo>
                <a:lnTo>
                  <a:pt x="3830975" y="0"/>
                </a:lnTo>
                <a:lnTo>
                  <a:pt x="3830975" y="3252845"/>
                </a:lnTo>
                <a:lnTo>
                  <a:pt x="0" y="325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99315" y="6568463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0" y="0"/>
                </a:moveTo>
                <a:lnTo>
                  <a:pt x="4110337" y="0"/>
                </a:lnTo>
                <a:lnTo>
                  <a:pt x="41103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5400000">
            <a:off x="15677822" y="-10991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-745499" y="7435445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9"/>
                </a:lnTo>
                <a:lnTo>
                  <a:pt x="0" y="3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7A0EF3B-BE1A-89B0-4038-8920BF4792D8}"/>
              </a:ext>
            </a:extLst>
          </p:cNvPr>
          <p:cNvSpPr txBox="1"/>
          <p:nvPr/>
        </p:nvSpPr>
        <p:spPr>
          <a:xfrm>
            <a:off x="4953000" y="753675"/>
            <a:ext cx="10363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Roadblocks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D1E5FDF-1C36-1FBF-D3E7-0746D42DEA62}"/>
              </a:ext>
            </a:extLst>
          </p:cNvPr>
          <p:cNvSpPr/>
          <p:nvPr/>
        </p:nvSpPr>
        <p:spPr>
          <a:xfrm>
            <a:off x="13068676" y="7200900"/>
            <a:ext cx="2730639" cy="1995849"/>
          </a:xfrm>
          <a:custGeom>
            <a:avLst/>
            <a:gdLst/>
            <a:ahLst/>
            <a:cxnLst/>
            <a:rect l="l" t="t" r="r" b="b"/>
            <a:pathLst>
              <a:path w="2730639" h="1995849">
                <a:moveTo>
                  <a:pt x="0" y="0"/>
                </a:moveTo>
                <a:lnTo>
                  <a:pt x="2730640" y="0"/>
                </a:lnTo>
                <a:lnTo>
                  <a:pt x="2730640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BF3AC-5B43-E67A-10F4-F43A72264852}"/>
              </a:ext>
            </a:extLst>
          </p:cNvPr>
          <p:cNvSpPr txBox="1"/>
          <p:nvPr/>
        </p:nvSpPr>
        <p:spPr>
          <a:xfrm>
            <a:off x="4724400" y="3065018"/>
            <a:ext cx="74676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ileron" panose="020B0604020202020204" charset="0"/>
              </a:rPr>
              <a:t>Python to SQL connection issues</a:t>
            </a:r>
          </a:p>
          <a:p>
            <a:endParaRPr lang="en-GB" sz="3600" b="1" dirty="0">
              <a:latin typeface="Ailero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Considered ‘sqlite3’ initially but went with ‘</a:t>
            </a:r>
            <a:r>
              <a:rPr lang="en-GB" sz="2800" dirty="0" err="1">
                <a:latin typeface="Aileron" panose="020B0604020202020204" charset="0"/>
              </a:rPr>
              <a:t>mysql</a:t>
            </a:r>
            <a:r>
              <a:rPr lang="en-GB" sz="2800" dirty="0">
                <a:latin typeface="Aileron" panose="020B0604020202020204" charset="0"/>
              </a:rPr>
              <a:t>-connector’.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MYSQL Workbench proved to communicate better with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Offered a good interactive interface to run queries directly.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Exporting and importing the database into multiple systems is easy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9842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 flipH="1">
            <a:off x="2716586" y="-4100118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20110273" y="0"/>
                </a:moveTo>
                <a:lnTo>
                  <a:pt x="0" y="0"/>
                </a:lnTo>
                <a:lnTo>
                  <a:pt x="0" y="21337160"/>
                </a:lnTo>
                <a:lnTo>
                  <a:pt x="20110273" y="21337160"/>
                </a:lnTo>
                <a:lnTo>
                  <a:pt x="20110273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84954" y="753675"/>
            <a:ext cx="3830974" cy="3252845"/>
          </a:xfrm>
          <a:custGeom>
            <a:avLst/>
            <a:gdLst/>
            <a:ahLst/>
            <a:cxnLst/>
            <a:rect l="l" t="t" r="r" b="b"/>
            <a:pathLst>
              <a:path w="3830974" h="3252845">
                <a:moveTo>
                  <a:pt x="0" y="0"/>
                </a:moveTo>
                <a:lnTo>
                  <a:pt x="3830975" y="0"/>
                </a:lnTo>
                <a:lnTo>
                  <a:pt x="3830975" y="3252845"/>
                </a:lnTo>
                <a:lnTo>
                  <a:pt x="0" y="325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99315" y="6568463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0" y="0"/>
                </a:moveTo>
                <a:lnTo>
                  <a:pt x="4110337" y="0"/>
                </a:lnTo>
                <a:lnTo>
                  <a:pt x="41103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5400000">
            <a:off x="15677822" y="-10991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-745499" y="7435445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9"/>
                </a:lnTo>
                <a:lnTo>
                  <a:pt x="0" y="3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7A0EF3B-BE1A-89B0-4038-8920BF4792D8}"/>
              </a:ext>
            </a:extLst>
          </p:cNvPr>
          <p:cNvSpPr txBox="1"/>
          <p:nvPr/>
        </p:nvSpPr>
        <p:spPr>
          <a:xfrm>
            <a:off x="4953000" y="753675"/>
            <a:ext cx="10363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Roadblocks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D1E5FDF-1C36-1FBF-D3E7-0746D42DEA62}"/>
              </a:ext>
            </a:extLst>
          </p:cNvPr>
          <p:cNvSpPr/>
          <p:nvPr/>
        </p:nvSpPr>
        <p:spPr>
          <a:xfrm>
            <a:off x="13068676" y="7200900"/>
            <a:ext cx="2730639" cy="1995849"/>
          </a:xfrm>
          <a:custGeom>
            <a:avLst/>
            <a:gdLst/>
            <a:ahLst/>
            <a:cxnLst/>
            <a:rect l="l" t="t" r="r" b="b"/>
            <a:pathLst>
              <a:path w="2730639" h="1995849">
                <a:moveTo>
                  <a:pt x="0" y="0"/>
                </a:moveTo>
                <a:lnTo>
                  <a:pt x="2730640" y="0"/>
                </a:lnTo>
                <a:lnTo>
                  <a:pt x="2730640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BF3AC-5B43-E67A-10F4-F43A72264852}"/>
              </a:ext>
            </a:extLst>
          </p:cNvPr>
          <p:cNvSpPr txBox="1"/>
          <p:nvPr/>
        </p:nvSpPr>
        <p:spPr>
          <a:xfrm>
            <a:off x="4724400" y="3065018"/>
            <a:ext cx="7467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ileron" panose="020B0604020202020204" charset="0"/>
              </a:rPr>
              <a:t>Loading a Dataframe onto MYSQL Server</a:t>
            </a:r>
          </a:p>
          <a:p>
            <a:endParaRPr lang="en-GB" sz="3600" b="1" dirty="0">
              <a:latin typeface="Ailero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latin typeface="Aileron" panose="020B0604020202020204" charset="0"/>
              </a:rPr>
              <a:t>Iterating through Dataframe errors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Used a list of tuples and ‘</a:t>
            </a:r>
            <a:r>
              <a:rPr lang="en-GB" sz="2800" dirty="0" err="1">
                <a:latin typeface="Aileron" panose="020B0604020202020204" charset="0"/>
              </a:rPr>
              <a:t>executemany</a:t>
            </a:r>
            <a:r>
              <a:rPr lang="en-GB" sz="2800" dirty="0">
                <a:latin typeface="Aileron" panose="020B0604020202020204" charset="0"/>
              </a:rPr>
              <a:t>’ command</a:t>
            </a:r>
          </a:p>
          <a:p>
            <a:pPr lvl="1"/>
            <a:endParaRPr lang="en-GB" sz="2800" dirty="0">
              <a:latin typeface="Ailero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>
                <a:latin typeface="Aileron" panose="020B0604020202020204" charset="0"/>
              </a:rPr>
              <a:t>MYSQL Server timeouts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Occurred when trying to load a massive Dataframe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Used ‘Iterators’ functionality in Python to load the rows batchwise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961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 flipH="1">
            <a:off x="2106986" y="-4344815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20110273" y="0"/>
                </a:moveTo>
                <a:lnTo>
                  <a:pt x="0" y="0"/>
                </a:lnTo>
                <a:lnTo>
                  <a:pt x="0" y="21337160"/>
                </a:lnTo>
                <a:lnTo>
                  <a:pt x="20110273" y="21337160"/>
                </a:lnTo>
                <a:lnTo>
                  <a:pt x="20110273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84954" y="753675"/>
            <a:ext cx="3830974" cy="3252845"/>
          </a:xfrm>
          <a:custGeom>
            <a:avLst/>
            <a:gdLst/>
            <a:ahLst/>
            <a:cxnLst/>
            <a:rect l="l" t="t" r="r" b="b"/>
            <a:pathLst>
              <a:path w="3830974" h="3252845">
                <a:moveTo>
                  <a:pt x="0" y="0"/>
                </a:moveTo>
                <a:lnTo>
                  <a:pt x="3830975" y="0"/>
                </a:lnTo>
                <a:lnTo>
                  <a:pt x="3830975" y="3252845"/>
                </a:lnTo>
                <a:lnTo>
                  <a:pt x="0" y="3252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5799315" y="6568463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0" y="0"/>
                </a:moveTo>
                <a:lnTo>
                  <a:pt x="4110337" y="0"/>
                </a:lnTo>
                <a:lnTo>
                  <a:pt x="41103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5400000">
            <a:off x="15677822" y="-10991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-745499" y="7435445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9"/>
                </a:lnTo>
                <a:lnTo>
                  <a:pt x="0" y="3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7A0EF3B-BE1A-89B0-4038-8920BF4792D8}"/>
              </a:ext>
            </a:extLst>
          </p:cNvPr>
          <p:cNvSpPr txBox="1"/>
          <p:nvPr/>
        </p:nvSpPr>
        <p:spPr>
          <a:xfrm>
            <a:off x="5105400" y="474698"/>
            <a:ext cx="10363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Roadblocks </a:t>
            </a:r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AD1E5FDF-1C36-1FBF-D3E7-0746D42DEA62}"/>
              </a:ext>
            </a:extLst>
          </p:cNvPr>
          <p:cNvSpPr/>
          <p:nvPr/>
        </p:nvSpPr>
        <p:spPr>
          <a:xfrm>
            <a:off x="13068676" y="7200900"/>
            <a:ext cx="2730639" cy="1995849"/>
          </a:xfrm>
          <a:custGeom>
            <a:avLst/>
            <a:gdLst/>
            <a:ahLst/>
            <a:cxnLst/>
            <a:rect l="l" t="t" r="r" b="b"/>
            <a:pathLst>
              <a:path w="2730639" h="1995849">
                <a:moveTo>
                  <a:pt x="0" y="0"/>
                </a:moveTo>
                <a:lnTo>
                  <a:pt x="2730640" y="0"/>
                </a:lnTo>
                <a:lnTo>
                  <a:pt x="2730640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ADE3C-0698-D93C-BFEE-20832F3B97A5}"/>
              </a:ext>
            </a:extLst>
          </p:cNvPr>
          <p:cNvSpPr txBox="1"/>
          <p:nvPr/>
        </p:nvSpPr>
        <p:spPr>
          <a:xfrm>
            <a:off x="4724400" y="1978057"/>
            <a:ext cx="883807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Aileron" panose="020B0604020202020204" charset="0"/>
              </a:rPr>
              <a:t>Parted ways With Raquel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Redistributed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Task Tracking and co-ordination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Tight knit collaboration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ileron" panose="020B0604020202020204" charset="0"/>
            </a:endParaRPr>
          </a:p>
          <a:p>
            <a:r>
              <a:rPr lang="en-GB" sz="3600" b="1" dirty="0">
                <a:latin typeface="Aileron" panose="020B0604020202020204" charset="0"/>
              </a:rPr>
              <a:t>Navigating Data type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Changed the State Code into its full name on Python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This removed any ambiguity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ileron" panose="020B0604020202020204" charset="0"/>
            </a:endParaRPr>
          </a:p>
          <a:p>
            <a:r>
              <a:rPr lang="en-GB" sz="3600" b="1" dirty="0">
                <a:latin typeface="Aileron" panose="020B0604020202020204" charset="0"/>
              </a:rPr>
              <a:t>Managing Large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Automatic saving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ileron" panose="020B0604020202020204" charset="0"/>
              </a:rPr>
              <a:t>Utilised Pivot tables for effective summarisation</a:t>
            </a:r>
            <a:endParaRPr lang="en-GB" sz="3600" b="1" dirty="0">
              <a:latin typeface="Aileron" panose="020B060402020202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ilero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70544">
            <a:off x="1731212" y="1415757"/>
            <a:ext cx="17025200" cy="20249164"/>
          </a:xfrm>
          <a:custGeom>
            <a:avLst/>
            <a:gdLst/>
            <a:ahLst/>
            <a:cxnLst/>
            <a:rect l="l" t="t" r="r" b="b"/>
            <a:pathLst>
              <a:path w="17025200" h="20249164">
                <a:moveTo>
                  <a:pt x="0" y="0"/>
                </a:moveTo>
                <a:lnTo>
                  <a:pt x="17025199" y="0"/>
                </a:lnTo>
                <a:lnTo>
                  <a:pt x="17025199" y="20249164"/>
                </a:lnTo>
                <a:lnTo>
                  <a:pt x="0" y="2024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42" r="-18120" b="-33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163913" y="6119734"/>
            <a:ext cx="679185" cy="645925"/>
            <a:chOff x="78334" y="-706384"/>
            <a:chExt cx="1789429" cy="1701799"/>
          </a:xfrm>
        </p:grpSpPr>
        <p:sp>
          <p:nvSpPr>
            <p:cNvPr id="4" name="Freeform 4"/>
            <p:cNvSpPr/>
            <p:nvPr/>
          </p:nvSpPr>
          <p:spPr>
            <a:xfrm>
              <a:off x="78334" y="-706384"/>
              <a:ext cx="1789429" cy="1701799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277560" y="2782697"/>
            <a:ext cx="679185" cy="645925"/>
            <a:chOff x="-283282" y="-224213"/>
            <a:chExt cx="1789429" cy="1701799"/>
          </a:xfrm>
        </p:grpSpPr>
        <p:sp>
          <p:nvSpPr>
            <p:cNvPr id="6" name="Freeform 6"/>
            <p:cNvSpPr/>
            <p:nvPr/>
          </p:nvSpPr>
          <p:spPr>
            <a:xfrm>
              <a:off x="-283282" y="-224213"/>
              <a:ext cx="1789429" cy="1701799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514824" y="2748608"/>
            <a:ext cx="672919" cy="641105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511450" y="6119733"/>
            <a:ext cx="679185" cy="645925"/>
            <a:chOff x="-547329" y="-362341"/>
            <a:chExt cx="1789429" cy="1701799"/>
          </a:xfrm>
        </p:grpSpPr>
        <p:sp>
          <p:nvSpPr>
            <p:cNvPr id="10" name="Freeform 10"/>
            <p:cNvSpPr/>
            <p:nvPr/>
          </p:nvSpPr>
          <p:spPr>
            <a:xfrm>
              <a:off x="-547329" y="-362341"/>
              <a:ext cx="1789429" cy="1701799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38389" y="7218902"/>
            <a:ext cx="3335790" cy="3293334"/>
          </a:xfrm>
          <a:custGeom>
            <a:avLst/>
            <a:gdLst/>
            <a:ahLst/>
            <a:cxnLst/>
            <a:rect l="l" t="t" r="r" b="b"/>
            <a:pathLst>
              <a:path w="3335790" h="3293334">
                <a:moveTo>
                  <a:pt x="0" y="0"/>
                </a:moveTo>
                <a:lnTo>
                  <a:pt x="3335790" y="0"/>
                </a:lnTo>
                <a:lnTo>
                  <a:pt x="3335790" y="3293334"/>
                </a:lnTo>
                <a:lnTo>
                  <a:pt x="0" y="329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3674605" y="7031842"/>
            <a:ext cx="5283224" cy="266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Implementing additional verification steps for online shopping and grocery purchases, such as OTP, or app approval.</a:t>
            </a:r>
            <a:endParaRPr lang="en-US" sz="3000" dirty="0">
              <a:solidFill>
                <a:srgbClr val="3C3C3C"/>
              </a:solidFill>
              <a:latin typeface="Aileron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5036485" y="1218982"/>
            <a:ext cx="3611585" cy="712723"/>
          </a:xfrm>
          <a:custGeom>
            <a:avLst/>
            <a:gdLst/>
            <a:ahLst/>
            <a:cxnLst/>
            <a:rect l="l" t="t" r="r" b="b"/>
            <a:pathLst>
              <a:path w="3611585" h="712723">
                <a:moveTo>
                  <a:pt x="0" y="0"/>
                </a:moveTo>
                <a:lnTo>
                  <a:pt x="3611585" y="0"/>
                </a:lnTo>
                <a:lnTo>
                  <a:pt x="3611585" y="712722"/>
                </a:lnTo>
                <a:lnTo>
                  <a:pt x="0" y="71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3477269" y="974976"/>
            <a:ext cx="10961120" cy="12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Recommendations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4437" y="3757316"/>
            <a:ext cx="4065430" cy="210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Between the hours of 22:00- 04:00:  enhanced multi-factor security authentication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62010" y="3734732"/>
            <a:ext cx="4178063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Increase awareness of fraud for age groups of 31-40 and 51-60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81116" y="7031842"/>
            <a:ext cx="4940337" cy="2663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GB" sz="3200" dirty="0">
                <a:solidFill>
                  <a:srgbClr val="374151"/>
                </a:solidFill>
                <a:latin typeface="Söhne"/>
              </a:rPr>
              <a:t>Merchants in S</a:t>
            </a:r>
            <a:r>
              <a:rPr lang="en-GB" sz="3200" b="0" i="0" dirty="0">
                <a:solidFill>
                  <a:srgbClr val="374151"/>
                </a:solidFill>
                <a:effectLst/>
                <a:latin typeface="Söhne"/>
              </a:rPr>
              <a:t>tates such as New York, Kansas, Connecticut, Alaska, and Idaho should implement better KYC processes</a:t>
            </a:r>
            <a:endParaRPr lang="en-US" sz="3000" dirty="0">
              <a:solidFill>
                <a:srgbClr val="3C3C3C"/>
              </a:solidFill>
              <a:latin typeface="Aileron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705113F-14D5-4E0B-47A3-FFCBEB47F37A}"/>
              </a:ext>
            </a:extLst>
          </p:cNvPr>
          <p:cNvSpPr/>
          <p:nvPr/>
        </p:nvSpPr>
        <p:spPr>
          <a:xfrm>
            <a:off x="181319" y="-256110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8"/>
                </a:lnTo>
                <a:lnTo>
                  <a:pt x="0" y="3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7361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3778134" y="-7253035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0" y="0"/>
                </a:moveTo>
                <a:lnTo>
                  <a:pt x="20110274" y="0"/>
                </a:lnTo>
                <a:lnTo>
                  <a:pt x="20110274" y="21337160"/>
                </a:lnTo>
                <a:lnTo>
                  <a:pt x="0" y="2133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" name="AutoShape 3"/>
          <p:cNvSpPr/>
          <p:nvPr/>
        </p:nvSpPr>
        <p:spPr>
          <a:xfrm>
            <a:off x="10037599" y="817726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>
            <a:off x="10077453" y="1452487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>
            <a:off x="10098510" y="2147259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>
            <a:off x="10102174" y="2825468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AutoShape 7"/>
          <p:cNvSpPr/>
          <p:nvPr/>
        </p:nvSpPr>
        <p:spPr>
          <a:xfrm>
            <a:off x="10073187" y="3507799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AutoShape 8"/>
          <p:cNvSpPr/>
          <p:nvPr/>
        </p:nvSpPr>
        <p:spPr>
          <a:xfrm>
            <a:off x="10037598" y="4229100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438173" y="0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7" y="0"/>
                </a:lnTo>
                <a:lnTo>
                  <a:pt x="2043047" y="1020617"/>
                </a:lnTo>
                <a:lnTo>
                  <a:pt x="0" y="102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5471379" y="7658716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8"/>
                </a:lnTo>
                <a:lnTo>
                  <a:pt x="0" y="3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1966686" y="2697560"/>
            <a:ext cx="5903727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 dirty="0">
                <a:solidFill>
                  <a:srgbClr val="3C3C3C"/>
                </a:solidFill>
                <a:latin typeface="Aileron Heavy"/>
              </a:rPr>
              <a:t>Table of Contents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66687" y="5618528"/>
            <a:ext cx="5661257" cy="1726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94"/>
              </a:lnSpc>
            </a:pPr>
            <a:r>
              <a:rPr lang="en-US" sz="3281" dirty="0">
                <a:solidFill>
                  <a:srgbClr val="3C3C3C"/>
                </a:solidFill>
                <a:latin typeface="Aileron"/>
              </a:rPr>
              <a:t>This is the material point that will be delivered in the presentation.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37598" y="873718"/>
            <a:ext cx="3761385" cy="51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Our Dataset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37598" y="1547043"/>
            <a:ext cx="3388890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Data Pipeline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4125" y="2253262"/>
            <a:ext cx="3175146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Data Cleaning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73187" y="2912009"/>
            <a:ext cx="3207590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Normalisation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37598" y="3608905"/>
            <a:ext cx="4796078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SQL Database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546637" y="225637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01325" y="870385"/>
            <a:ext cx="1091985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528913" y="1545237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83438" y="2254111"/>
            <a:ext cx="1091985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01325" y="2912026"/>
            <a:ext cx="1091985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586779" y="3611409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06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982974" y="2455849"/>
            <a:ext cx="3175147" cy="317514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3" name="AutoShape 8">
            <a:extLst>
              <a:ext uri="{FF2B5EF4-FFF2-40B4-BE49-F238E27FC236}">
                <a16:creationId xmlns:a16="http://schemas.microsoft.com/office/drawing/2014/main" id="{4BDC6C16-7351-6182-5119-E494D62CE972}"/>
              </a:ext>
            </a:extLst>
          </p:cNvPr>
          <p:cNvSpPr/>
          <p:nvPr/>
        </p:nvSpPr>
        <p:spPr>
          <a:xfrm>
            <a:off x="10019713" y="4903666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F5130100-3F53-8E90-C8A3-C832C6CD4DD1}"/>
              </a:ext>
            </a:extLst>
          </p:cNvPr>
          <p:cNvSpPr txBox="1"/>
          <p:nvPr/>
        </p:nvSpPr>
        <p:spPr>
          <a:xfrm>
            <a:off x="10071886" y="4295806"/>
            <a:ext cx="3573939" cy="51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Python Analysis</a:t>
            </a: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500A462C-3B1D-0920-CA54-30491FE67644}"/>
              </a:ext>
            </a:extLst>
          </p:cNvPr>
          <p:cNvSpPr txBox="1"/>
          <p:nvPr/>
        </p:nvSpPr>
        <p:spPr>
          <a:xfrm>
            <a:off x="14565552" y="4323666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07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40097158-F031-82A0-BD6A-49C67687411B}"/>
              </a:ext>
            </a:extLst>
          </p:cNvPr>
          <p:cNvSpPr txBox="1"/>
          <p:nvPr/>
        </p:nvSpPr>
        <p:spPr>
          <a:xfrm>
            <a:off x="10071886" y="4970269"/>
            <a:ext cx="3915169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PowerBI Analysis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42B2D665-BDC1-E6AE-1D4C-1C4206689388}"/>
              </a:ext>
            </a:extLst>
          </p:cNvPr>
          <p:cNvSpPr txBox="1"/>
          <p:nvPr/>
        </p:nvSpPr>
        <p:spPr>
          <a:xfrm>
            <a:off x="14565552" y="4986363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08</a:t>
            </a:r>
          </a:p>
        </p:txBody>
      </p:sp>
      <p:sp>
        <p:nvSpPr>
          <p:cNvPr id="38" name="AutoShape 8">
            <a:extLst>
              <a:ext uri="{FF2B5EF4-FFF2-40B4-BE49-F238E27FC236}">
                <a16:creationId xmlns:a16="http://schemas.microsoft.com/office/drawing/2014/main" id="{8ED34BA7-B7EA-173F-AC56-A3F8190D5486}"/>
              </a:ext>
            </a:extLst>
          </p:cNvPr>
          <p:cNvSpPr/>
          <p:nvPr/>
        </p:nvSpPr>
        <p:spPr>
          <a:xfrm>
            <a:off x="10019712" y="5600700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 dirty="0"/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DEE28A68-E14D-1026-0C37-F61D196310DC}"/>
              </a:ext>
            </a:extLst>
          </p:cNvPr>
          <p:cNvSpPr txBox="1"/>
          <p:nvPr/>
        </p:nvSpPr>
        <p:spPr>
          <a:xfrm>
            <a:off x="10073614" y="5704500"/>
            <a:ext cx="3911712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Excel Dashboard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97623642-304F-DE5B-77A3-6F1DEB0B1FC6}"/>
              </a:ext>
            </a:extLst>
          </p:cNvPr>
          <p:cNvSpPr txBox="1"/>
          <p:nvPr/>
        </p:nvSpPr>
        <p:spPr>
          <a:xfrm>
            <a:off x="14582495" y="5699754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09</a:t>
            </a:r>
          </a:p>
        </p:txBody>
      </p:sp>
      <p:sp>
        <p:nvSpPr>
          <p:cNvPr id="42" name="AutoShape 8">
            <a:extLst>
              <a:ext uri="{FF2B5EF4-FFF2-40B4-BE49-F238E27FC236}">
                <a16:creationId xmlns:a16="http://schemas.microsoft.com/office/drawing/2014/main" id="{2FB7E338-3EF5-8AAE-CC2A-EBE258A89773}"/>
              </a:ext>
            </a:extLst>
          </p:cNvPr>
          <p:cNvSpPr/>
          <p:nvPr/>
        </p:nvSpPr>
        <p:spPr>
          <a:xfrm>
            <a:off x="10019713" y="6286500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B092FB24-47C7-CE27-40E1-AEEA97511795}"/>
              </a:ext>
            </a:extLst>
          </p:cNvPr>
          <p:cNvSpPr txBox="1"/>
          <p:nvPr/>
        </p:nvSpPr>
        <p:spPr>
          <a:xfrm>
            <a:off x="10037598" y="6374061"/>
            <a:ext cx="3573939" cy="51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Roadblocks</a:t>
            </a: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2A792DC3-66E1-A43F-AE28-F398C366EF32}"/>
              </a:ext>
            </a:extLst>
          </p:cNvPr>
          <p:cNvSpPr txBox="1"/>
          <p:nvPr/>
        </p:nvSpPr>
        <p:spPr>
          <a:xfrm>
            <a:off x="14578013" y="6385553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10</a:t>
            </a:r>
          </a:p>
        </p:txBody>
      </p:sp>
      <p:sp>
        <p:nvSpPr>
          <p:cNvPr id="45" name="AutoShape 8">
            <a:extLst>
              <a:ext uri="{FF2B5EF4-FFF2-40B4-BE49-F238E27FC236}">
                <a16:creationId xmlns:a16="http://schemas.microsoft.com/office/drawing/2014/main" id="{2882DEC7-3D65-C912-6443-7FE9891A4576}"/>
              </a:ext>
            </a:extLst>
          </p:cNvPr>
          <p:cNvSpPr/>
          <p:nvPr/>
        </p:nvSpPr>
        <p:spPr>
          <a:xfrm>
            <a:off x="10019711" y="6980508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11A6F4A6-98A4-3A9C-59D5-ED9530969F23}"/>
              </a:ext>
            </a:extLst>
          </p:cNvPr>
          <p:cNvSpPr txBox="1"/>
          <p:nvPr/>
        </p:nvSpPr>
        <p:spPr>
          <a:xfrm>
            <a:off x="14578013" y="7140922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11</a:t>
            </a:r>
          </a:p>
        </p:txBody>
      </p:sp>
      <p:sp>
        <p:nvSpPr>
          <p:cNvPr id="48" name="AutoShape 8">
            <a:extLst>
              <a:ext uri="{FF2B5EF4-FFF2-40B4-BE49-F238E27FC236}">
                <a16:creationId xmlns:a16="http://schemas.microsoft.com/office/drawing/2014/main" id="{37227719-6908-2FA6-4342-15F69B48D038}"/>
              </a:ext>
            </a:extLst>
          </p:cNvPr>
          <p:cNvSpPr/>
          <p:nvPr/>
        </p:nvSpPr>
        <p:spPr>
          <a:xfrm>
            <a:off x="10019710" y="7734300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FB6E1EBD-8B76-5F35-884E-B15FB3E50D45}"/>
              </a:ext>
            </a:extLst>
          </p:cNvPr>
          <p:cNvSpPr txBox="1"/>
          <p:nvPr/>
        </p:nvSpPr>
        <p:spPr>
          <a:xfrm>
            <a:off x="10019711" y="7801273"/>
            <a:ext cx="4749912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Future Developments</a:t>
            </a:r>
          </a:p>
        </p:txBody>
      </p:sp>
      <p:sp>
        <p:nvSpPr>
          <p:cNvPr id="50" name="TextBox 19">
            <a:extLst>
              <a:ext uri="{FF2B5EF4-FFF2-40B4-BE49-F238E27FC236}">
                <a16:creationId xmlns:a16="http://schemas.microsoft.com/office/drawing/2014/main" id="{9D871394-10A3-8B22-8571-09D7DFA6567F}"/>
              </a:ext>
            </a:extLst>
          </p:cNvPr>
          <p:cNvSpPr txBox="1"/>
          <p:nvPr/>
        </p:nvSpPr>
        <p:spPr>
          <a:xfrm>
            <a:off x="14565552" y="7795962"/>
            <a:ext cx="1127758" cy="513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12</a:t>
            </a:r>
          </a:p>
        </p:txBody>
      </p:sp>
      <p:sp>
        <p:nvSpPr>
          <p:cNvPr id="51" name="AutoShape 8">
            <a:extLst>
              <a:ext uri="{FF2B5EF4-FFF2-40B4-BE49-F238E27FC236}">
                <a16:creationId xmlns:a16="http://schemas.microsoft.com/office/drawing/2014/main" id="{7A3A195A-C34E-BB2F-B609-280F8E79C92F}"/>
              </a:ext>
            </a:extLst>
          </p:cNvPr>
          <p:cNvSpPr/>
          <p:nvPr/>
        </p:nvSpPr>
        <p:spPr>
          <a:xfrm>
            <a:off x="10122472" y="8438802"/>
            <a:ext cx="5583299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B4E80035-9E0C-8945-B971-D1FE2C84C888}"/>
              </a:ext>
            </a:extLst>
          </p:cNvPr>
          <p:cNvSpPr txBox="1"/>
          <p:nvPr/>
        </p:nvSpPr>
        <p:spPr>
          <a:xfrm>
            <a:off x="10071886" y="199153"/>
            <a:ext cx="3761385" cy="51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Introduction</a:t>
            </a:r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D47DEEC6-9D0F-F657-CA9C-B7EB415F2B17}"/>
              </a:ext>
            </a:extLst>
          </p:cNvPr>
          <p:cNvSpPr txBox="1"/>
          <p:nvPr/>
        </p:nvSpPr>
        <p:spPr>
          <a:xfrm>
            <a:off x="10037598" y="7114158"/>
            <a:ext cx="4078148" cy="503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68"/>
              </a:lnSpc>
            </a:pPr>
            <a:r>
              <a:rPr lang="en-US" sz="3049" spc="280" dirty="0">
                <a:solidFill>
                  <a:srgbClr val="3C3C3C"/>
                </a:solidFill>
                <a:latin typeface="Aileron Bold"/>
              </a:rPr>
              <a:t>Recommendations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70544">
            <a:off x="1653776" y="1985127"/>
            <a:ext cx="17025200" cy="20249164"/>
          </a:xfrm>
          <a:custGeom>
            <a:avLst/>
            <a:gdLst/>
            <a:ahLst/>
            <a:cxnLst/>
            <a:rect l="l" t="t" r="r" b="b"/>
            <a:pathLst>
              <a:path w="17025200" h="20249164">
                <a:moveTo>
                  <a:pt x="0" y="0"/>
                </a:moveTo>
                <a:lnTo>
                  <a:pt x="17025199" y="0"/>
                </a:lnTo>
                <a:lnTo>
                  <a:pt x="17025199" y="20249164"/>
                </a:lnTo>
                <a:lnTo>
                  <a:pt x="0" y="2024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42" r="-18120" b="-33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280935" y="6473392"/>
            <a:ext cx="672919" cy="641105"/>
            <a:chOff x="0" y="0"/>
            <a:chExt cx="1772920" cy="1689100"/>
          </a:xfrm>
        </p:grpSpPr>
        <p:sp>
          <p:nvSpPr>
            <p:cNvPr id="4" name="Freeform 4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283827" y="2972857"/>
            <a:ext cx="672919" cy="641105"/>
            <a:chOff x="0" y="0"/>
            <a:chExt cx="1772920" cy="1689100"/>
          </a:xfrm>
        </p:grpSpPr>
        <p:sp>
          <p:nvSpPr>
            <p:cNvPr id="6" name="Freeform 6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61522" y="3049625"/>
            <a:ext cx="672919" cy="641105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356483" y="6473392"/>
            <a:ext cx="672919" cy="641105"/>
            <a:chOff x="0" y="0"/>
            <a:chExt cx="1772920" cy="1689100"/>
          </a:xfrm>
        </p:grpSpPr>
        <p:sp>
          <p:nvSpPr>
            <p:cNvPr id="10" name="Freeform 10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38389" y="7218902"/>
            <a:ext cx="3335790" cy="3293334"/>
          </a:xfrm>
          <a:custGeom>
            <a:avLst/>
            <a:gdLst/>
            <a:ahLst/>
            <a:cxnLst/>
            <a:rect l="l" t="t" r="r" b="b"/>
            <a:pathLst>
              <a:path w="3335790" h="3293334">
                <a:moveTo>
                  <a:pt x="0" y="0"/>
                </a:moveTo>
                <a:lnTo>
                  <a:pt x="3335790" y="0"/>
                </a:lnTo>
                <a:lnTo>
                  <a:pt x="3335790" y="3293334"/>
                </a:lnTo>
                <a:lnTo>
                  <a:pt x="0" y="329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282439" y="7249822"/>
            <a:ext cx="4446431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Create a live dashboard which interacts instantly on any data change 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5036485" y="1218982"/>
            <a:ext cx="3611585" cy="712723"/>
          </a:xfrm>
          <a:custGeom>
            <a:avLst/>
            <a:gdLst/>
            <a:ahLst/>
            <a:cxnLst/>
            <a:rect l="l" t="t" r="r" b="b"/>
            <a:pathLst>
              <a:path w="3611585" h="712723">
                <a:moveTo>
                  <a:pt x="0" y="0"/>
                </a:moveTo>
                <a:lnTo>
                  <a:pt x="3611585" y="0"/>
                </a:lnTo>
                <a:lnTo>
                  <a:pt x="3611585" y="712722"/>
                </a:lnTo>
                <a:lnTo>
                  <a:pt x="0" y="71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2915405" y="781174"/>
            <a:ext cx="1245718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Future Developments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80476" y="4017778"/>
            <a:ext cx="4294030" cy="210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Cloud Migration of database instead of using an on-premise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08708" y="4053226"/>
            <a:ext cx="4178063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Create a classification model to predict Fraudulent Transaction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09049" y="7249822"/>
            <a:ext cx="4178063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Acquire Data over the years to preform Time Series Forecasting</a:t>
            </a: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705113F-14D5-4E0B-47A3-FFCBEB47F37A}"/>
              </a:ext>
            </a:extLst>
          </p:cNvPr>
          <p:cNvSpPr/>
          <p:nvPr/>
        </p:nvSpPr>
        <p:spPr>
          <a:xfrm>
            <a:off x="181319" y="-256110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8"/>
                </a:lnTo>
                <a:lnTo>
                  <a:pt x="0" y="3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279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-6292707" y="-1636430"/>
            <a:ext cx="16880472" cy="20627385"/>
          </a:xfrm>
          <a:custGeom>
            <a:avLst/>
            <a:gdLst/>
            <a:ahLst/>
            <a:cxnLst/>
            <a:rect l="l" t="t" r="r" b="b"/>
            <a:pathLst>
              <a:path w="16880472" h="20627385">
                <a:moveTo>
                  <a:pt x="0" y="0"/>
                </a:moveTo>
                <a:lnTo>
                  <a:pt x="16880473" y="0"/>
                </a:lnTo>
                <a:lnTo>
                  <a:pt x="16880473" y="20627386"/>
                </a:lnTo>
                <a:lnTo>
                  <a:pt x="0" y="206273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3440" r="-191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2145091" y="7262451"/>
            <a:ext cx="2263334" cy="1995849"/>
          </a:xfrm>
          <a:custGeom>
            <a:avLst/>
            <a:gdLst/>
            <a:ahLst/>
            <a:cxnLst/>
            <a:rect l="l" t="t" r="r" b="b"/>
            <a:pathLst>
              <a:path w="2263334" h="1995849">
                <a:moveTo>
                  <a:pt x="0" y="0"/>
                </a:moveTo>
                <a:lnTo>
                  <a:pt x="2263334" y="0"/>
                </a:lnTo>
                <a:lnTo>
                  <a:pt x="2263334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14974003" y="1028700"/>
            <a:ext cx="2285297" cy="2398690"/>
          </a:xfrm>
          <a:custGeom>
            <a:avLst/>
            <a:gdLst/>
            <a:ahLst/>
            <a:cxnLst/>
            <a:rect l="l" t="t" r="r" b="b"/>
            <a:pathLst>
              <a:path w="2285297" h="2398690">
                <a:moveTo>
                  <a:pt x="0" y="0"/>
                </a:moveTo>
                <a:lnTo>
                  <a:pt x="2285297" y="0"/>
                </a:lnTo>
                <a:lnTo>
                  <a:pt x="2285297" y="2398690"/>
                </a:lnTo>
                <a:lnTo>
                  <a:pt x="0" y="23986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2333271" cy="2398690"/>
          </a:xfrm>
          <a:custGeom>
            <a:avLst/>
            <a:gdLst/>
            <a:ahLst/>
            <a:cxnLst/>
            <a:rect l="l" t="t" r="r" b="b"/>
            <a:pathLst>
              <a:path w="2333271" h="2398690">
                <a:moveTo>
                  <a:pt x="0" y="0"/>
                </a:moveTo>
                <a:lnTo>
                  <a:pt x="2333271" y="0"/>
                </a:lnTo>
                <a:lnTo>
                  <a:pt x="2333271" y="2398690"/>
                </a:lnTo>
                <a:lnTo>
                  <a:pt x="0" y="23986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3599714" y="7262451"/>
            <a:ext cx="2730639" cy="1995849"/>
          </a:xfrm>
          <a:custGeom>
            <a:avLst/>
            <a:gdLst/>
            <a:ahLst/>
            <a:cxnLst/>
            <a:rect l="l" t="t" r="r" b="b"/>
            <a:pathLst>
              <a:path w="2730639" h="1995849">
                <a:moveTo>
                  <a:pt x="0" y="0"/>
                </a:moveTo>
                <a:lnTo>
                  <a:pt x="2730640" y="0"/>
                </a:lnTo>
                <a:lnTo>
                  <a:pt x="2730640" y="1995849"/>
                </a:lnTo>
                <a:lnTo>
                  <a:pt x="0" y="19958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-613866" y="5143500"/>
            <a:ext cx="4245437" cy="837809"/>
          </a:xfrm>
          <a:custGeom>
            <a:avLst/>
            <a:gdLst/>
            <a:ahLst/>
            <a:cxnLst/>
            <a:rect l="l" t="t" r="r" b="b"/>
            <a:pathLst>
              <a:path w="4245437" h="837809">
                <a:moveTo>
                  <a:pt x="0" y="0"/>
                </a:moveTo>
                <a:lnTo>
                  <a:pt x="4245437" y="0"/>
                </a:lnTo>
                <a:lnTo>
                  <a:pt x="4245437" y="837809"/>
                </a:lnTo>
                <a:lnTo>
                  <a:pt x="0" y="83780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0390992" y="0"/>
            <a:ext cx="2995587" cy="1496465"/>
          </a:xfrm>
          <a:custGeom>
            <a:avLst/>
            <a:gdLst/>
            <a:ahLst/>
            <a:cxnLst/>
            <a:rect l="l" t="t" r="r" b="b"/>
            <a:pathLst>
              <a:path w="2995587" h="1496465">
                <a:moveTo>
                  <a:pt x="0" y="0"/>
                </a:moveTo>
                <a:lnTo>
                  <a:pt x="2995587" y="0"/>
                </a:lnTo>
                <a:lnTo>
                  <a:pt x="2995587" y="1496465"/>
                </a:lnTo>
                <a:lnTo>
                  <a:pt x="0" y="14964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9" name="Group 9"/>
          <p:cNvGrpSpPr/>
          <p:nvPr/>
        </p:nvGrpSpPr>
        <p:grpSpPr>
          <a:xfrm>
            <a:off x="8593151" y="7158678"/>
            <a:ext cx="1101697" cy="110169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5E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418002" y="3743734"/>
            <a:ext cx="9451995" cy="150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6"/>
              </a:lnSpc>
            </a:pPr>
            <a:r>
              <a:rPr lang="en-US" sz="10725">
                <a:solidFill>
                  <a:srgbClr val="3C3C3C"/>
                </a:solidFill>
                <a:latin typeface="Aileron Heavy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6767" y="4461386"/>
            <a:ext cx="3887689" cy="615878"/>
            <a:chOff x="0" y="0"/>
            <a:chExt cx="1023918" cy="1622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918" cy="162207"/>
            </a:xfrm>
            <a:custGeom>
              <a:avLst/>
              <a:gdLst/>
              <a:ahLst/>
              <a:cxnLst/>
              <a:rect l="l" t="t" r="r" b="b"/>
              <a:pathLst>
                <a:path w="1023918" h="162207">
                  <a:moveTo>
                    <a:pt x="81103" y="0"/>
                  </a:moveTo>
                  <a:lnTo>
                    <a:pt x="942815" y="0"/>
                  </a:lnTo>
                  <a:cubicBezTo>
                    <a:pt x="987607" y="0"/>
                    <a:pt x="1023918" y="36311"/>
                    <a:pt x="1023918" y="81103"/>
                  </a:cubicBezTo>
                  <a:lnTo>
                    <a:pt x="1023918" y="81103"/>
                  </a:lnTo>
                  <a:cubicBezTo>
                    <a:pt x="1023918" y="125895"/>
                    <a:pt x="987607" y="162207"/>
                    <a:pt x="942815" y="162207"/>
                  </a:cubicBezTo>
                  <a:lnTo>
                    <a:pt x="81103" y="162207"/>
                  </a:lnTo>
                  <a:cubicBezTo>
                    <a:pt x="36311" y="162207"/>
                    <a:pt x="0" y="125895"/>
                    <a:pt x="0" y="81103"/>
                  </a:cubicBezTo>
                  <a:lnTo>
                    <a:pt x="0" y="81103"/>
                  </a:lnTo>
                  <a:cubicBezTo>
                    <a:pt x="0" y="36311"/>
                    <a:pt x="36311" y="0"/>
                    <a:pt x="81103" y="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023918" cy="219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7378987"/>
            <a:ext cx="2486656" cy="615878"/>
            <a:chOff x="0" y="0"/>
            <a:chExt cx="654922" cy="162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4922" cy="162207"/>
            </a:xfrm>
            <a:custGeom>
              <a:avLst/>
              <a:gdLst/>
              <a:ahLst/>
              <a:cxnLst/>
              <a:rect l="l" t="t" r="r" b="b"/>
              <a:pathLst>
                <a:path w="654922" h="162207">
                  <a:moveTo>
                    <a:pt x="81103" y="0"/>
                  </a:moveTo>
                  <a:lnTo>
                    <a:pt x="573819" y="0"/>
                  </a:lnTo>
                  <a:cubicBezTo>
                    <a:pt x="618611" y="0"/>
                    <a:pt x="654922" y="36311"/>
                    <a:pt x="654922" y="81103"/>
                  </a:cubicBezTo>
                  <a:lnTo>
                    <a:pt x="654922" y="81103"/>
                  </a:lnTo>
                  <a:cubicBezTo>
                    <a:pt x="654922" y="125895"/>
                    <a:pt x="618611" y="162207"/>
                    <a:pt x="573819" y="162207"/>
                  </a:cubicBezTo>
                  <a:lnTo>
                    <a:pt x="81103" y="162207"/>
                  </a:lnTo>
                  <a:cubicBezTo>
                    <a:pt x="36311" y="162207"/>
                    <a:pt x="0" y="125895"/>
                    <a:pt x="0" y="81103"/>
                  </a:cubicBezTo>
                  <a:lnTo>
                    <a:pt x="0" y="81103"/>
                  </a:lnTo>
                  <a:cubicBezTo>
                    <a:pt x="0" y="36311"/>
                    <a:pt x="36311" y="0"/>
                    <a:pt x="81103" y="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654922" cy="219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4460570"/>
            <a:ext cx="5455345" cy="615878"/>
            <a:chOff x="0" y="0"/>
            <a:chExt cx="1436799" cy="16220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36799" cy="162207"/>
            </a:xfrm>
            <a:custGeom>
              <a:avLst/>
              <a:gdLst/>
              <a:ahLst/>
              <a:cxnLst/>
              <a:rect l="l" t="t" r="r" b="b"/>
              <a:pathLst>
                <a:path w="1436799" h="162207">
                  <a:moveTo>
                    <a:pt x="72376" y="0"/>
                  </a:moveTo>
                  <a:lnTo>
                    <a:pt x="1364423" y="0"/>
                  </a:lnTo>
                  <a:cubicBezTo>
                    <a:pt x="1404395" y="0"/>
                    <a:pt x="1436799" y="32404"/>
                    <a:pt x="1436799" y="72376"/>
                  </a:cubicBezTo>
                  <a:lnTo>
                    <a:pt x="1436799" y="89830"/>
                  </a:lnTo>
                  <a:cubicBezTo>
                    <a:pt x="1436799" y="109026"/>
                    <a:pt x="1429174" y="127435"/>
                    <a:pt x="1415600" y="141008"/>
                  </a:cubicBezTo>
                  <a:cubicBezTo>
                    <a:pt x="1402027" y="154581"/>
                    <a:pt x="1383618" y="162207"/>
                    <a:pt x="1364423" y="162207"/>
                  </a:cubicBezTo>
                  <a:lnTo>
                    <a:pt x="72376" y="162207"/>
                  </a:lnTo>
                  <a:cubicBezTo>
                    <a:pt x="53181" y="162207"/>
                    <a:pt x="34772" y="154581"/>
                    <a:pt x="21199" y="141008"/>
                  </a:cubicBezTo>
                  <a:cubicBezTo>
                    <a:pt x="7625" y="127435"/>
                    <a:pt x="0" y="109026"/>
                    <a:pt x="0" y="89830"/>
                  </a:cubicBezTo>
                  <a:lnTo>
                    <a:pt x="0" y="72376"/>
                  </a:lnTo>
                  <a:cubicBezTo>
                    <a:pt x="0" y="32404"/>
                    <a:pt x="32404" y="0"/>
                    <a:pt x="72376" y="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436799" cy="219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6767" y="7378987"/>
            <a:ext cx="4809621" cy="615878"/>
            <a:chOff x="0" y="0"/>
            <a:chExt cx="1266731" cy="1622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6731" cy="162207"/>
            </a:xfrm>
            <a:custGeom>
              <a:avLst/>
              <a:gdLst/>
              <a:ahLst/>
              <a:cxnLst/>
              <a:rect l="l" t="t" r="r" b="b"/>
              <a:pathLst>
                <a:path w="1266731" h="162207">
                  <a:moveTo>
                    <a:pt x="81103" y="0"/>
                  </a:moveTo>
                  <a:lnTo>
                    <a:pt x="1185628" y="0"/>
                  </a:lnTo>
                  <a:cubicBezTo>
                    <a:pt x="1207138" y="0"/>
                    <a:pt x="1227767" y="8545"/>
                    <a:pt x="1242977" y="23755"/>
                  </a:cubicBezTo>
                  <a:cubicBezTo>
                    <a:pt x="1258186" y="38964"/>
                    <a:pt x="1266731" y="59593"/>
                    <a:pt x="1266731" y="81103"/>
                  </a:cubicBezTo>
                  <a:lnTo>
                    <a:pt x="1266731" y="81103"/>
                  </a:lnTo>
                  <a:cubicBezTo>
                    <a:pt x="1266731" y="125895"/>
                    <a:pt x="1230420" y="162207"/>
                    <a:pt x="1185628" y="162207"/>
                  </a:cubicBezTo>
                  <a:lnTo>
                    <a:pt x="81103" y="162207"/>
                  </a:lnTo>
                  <a:cubicBezTo>
                    <a:pt x="36311" y="162207"/>
                    <a:pt x="0" y="125895"/>
                    <a:pt x="0" y="81103"/>
                  </a:cubicBezTo>
                  <a:lnTo>
                    <a:pt x="0" y="81103"/>
                  </a:lnTo>
                  <a:cubicBezTo>
                    <a:pt x="0" y="36311"/>
                    <a:pt x="36311" y="0"/>
                    <a:pt x="81103" y="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66731" cy="2193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500651" y="6572753"/>
            <a:ext cx="2051087" cy="2930125"/>
          </a:xfrm>
          <a:custGeom>
            <a:avLst/>
            <a:gdLst/>
            <a:ahLst/>
            <a:cxnLst/>
            <a:rect l="l" t="t" r="r" b="b"/>
            <a:pathLst>
              <a:path w="2051087" h="2930125">
                <a:moveTo>
                  <a:pt x="0" y="0"/>
                </a:moveTo>
                <a:lnTo>
                  <a:pt x="2051087" y="0"/>
                </a:lnTo>
                <a:lnTo>
                  <a:pt x="2051087" y="2930125"/>
                </a:lnTo>
                <a:lnTo>
                  <a:pt x="0" y="2930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-1302346" y="1392904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4" y="0"/>
                </a:lnTo>
                <a:lnTo>
                  <a:pt x="4307264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295401" y="1497679"/>
            <a:ext cx="714663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0240" y="4528878"/>
            <a:ext cx="3704216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</a:pPr>
            <a:r>
              <a:rPr lang="en-US" sz="2442" dirty="0">
                <a:solidFill>
                  <a:srgbClr val="3C3C3C"/>
                </a:solidFill>
                <a:latin typeface="Aileron Bold"/>
              </a:rPr>
              <a:t>Group Project 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60240" y="5285998"/>
            <a:ext cx="5383204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This Group Project will analyze credit card fraud data, utilizing the skills we have learnt during the program.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36947" y="7446478"/>
            <a:ext cx="2331810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</a:pPr>
            <a:r>
              <a:rPr lang="en-US" sz="2442" dirty="0">
                <a:solidFill>
                  <a:srgbClr val="3C3C3C"/>
                </a:solidFill>
                <a:latin typeface="Aileron Bold"/>
              </a:rPr>
              <a:t> End users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36947" y="8204415"/>
            <a:ext cx="4577300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Our Analysis will benefit towards Financial Institutions, Law Enforcement Agencies and Credit Card Companies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6767" y="8204416"/>
            <a:ext cx="5383205" cy="1756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Data Transforming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Exploratory Data Analysis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Visualization and Reporting</a:t>
            </a:r>
          </a:p>
          <a:p>
            <a:pPr>
              <a:lnSpc>
                <a:spcPts val="3499"/>
              </a:lnSpc>
            </a:pPr>
            <a:endParaRPr lang="en-US" sz="2499" dirty="0">
              <a:solidFill>
                <a:srgbClr val="3C3C3C"/>
              </a:solidFill>
              <a:latin typeface="Ailero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330745" y="4528061"/>
            <a:ext cx="5513451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</a:pPr>
            <a:r>
              <a:rPr lang="en-US" sz="2442" dirty="0">
                <a:solidFill>
                  <a:srgbClr val="3C3C3C"/>
                </a:solidFill>
                <a:latin typeface="Aileron Bold"/>
              </a:rPr>
              <a:t>Tools to be used: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36947" y="5285998"/>
            <a:ext cx="4784814" cy="175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Python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SQL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EXCEL</a:t>
            </a:r>
          </a:p>
          <a:p>
            <a:pPr marL="342900" indent="-342900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>
                <a:solidFill>
                  <a:srgbClr val="3C3C3C"/>
                </a:solidFill>
                <a:latin typeface="Aileron"/>
              </a:rPr>
              <a:t>POWERBI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0240" y="7446478"/>
            <a:ext cx="4626147" cy="39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18"/>
              </a:lnSpc>
            </a:pPr>
            <a:r>
              <a:rPr lang="en-US" sz="2442" dirty="0">
                <a:solidFill>
                  <a:srgbClr val="3C3C3C"/>
                </a:solidFill>
                <a:latin typeface="Aileron Bold"/>
              </a:rPr>
              <a:t>  Our Steps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AD346A-B80A-DAF2-6445-23B24C7FBC0B}"/>
              </a:ext>
            </a:extLst>
          </p:cNvPr>
          <p:cNvSpPr txBox="1"/>
          <p:nvPr/>
        </p:nvSpPr>
        <p:spPr>
          <a:xfrm>
            <a:off x="9601200" y="595671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ileron" panose="020B0604020202020204" charset="0"/>
              </a:rPr>
              <a:t>Our focus includes analysing the prevalence of fraud in the dataset, understanding the distribution of fraudulent transactions over time and profile the merchants and customers.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70544">
            <a:off x="1653776" y="1985127"/>
            <a:ext cx="17025200" cy="20249164"/>
          </a:xfrm>
          <a:custGeom>
            <a:avLst/>
            <a:gdLst/>
            <a:ahLst/>
            <a:cxnLst/>
            <a:rect l="l" t="t" r="r" b="b"/>
            <a:pathLst>
              <a:path w="17025200" h="20249164">
                <a:moveTo>
                  <a:pt x="0" y="0"/>
                </a:moveTo>
                <a:lnTo>
                  <a:pt x="17025199" y="0"/>
                </a:lnTo>
                <a:lnTo>
                  <a:pt x="17025199" y="20249164"/>
                </a:lnTo>
                <a:lnTo>
                  <a:pt x="0" y="2024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42" r="-18120" b="-330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6280935" y="6473392"/>
            <a:ext cx="672919" cy="641105"/>
            <a:chOff x="0" y="0"/>
            <a:chExt cx="1772920" cy="1689100"/>
          </a:xfrm>
        </p:grpSpPr>
        <p:sp>
          <p:nvSpPr>
            <p:cNvPr id="4" name="Freeform 4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280935" y="3638373"/>
            <a:ext cx="672919" cy="641105"/>
            <a:chOff x="0" y="0"/>
            <a:chExt cx="1772920" cy="1689100"/>
          </a:xfrm>
        </p:grpSpPr>
        <p:sp>
          <p:nvSpPr>
            <p:cNvPr id="6" name="Freeform 6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482275" y="3680757"/>
            <a:ext cx="672919" cy="641105"/>
            <a:chOff x="0" y="0"/>
            <a:chExt cx="1772920" cy="1689100"/>
          </a:xfrm>
        </p:grpSpPr>
        <p:sp>
          <p:nvSpPr>
            <p:cNvPr id="8" name="Freeform 8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356483" y="6473392"/>
            <a:ext cx="672919" cy="641105"/>
            <a:chOff x="0" y="0"/>
            <a:chExt cx="1772920" cy="1689100"/>
          </a:xfrm>
        </p:grpSpPr>
        <p:sp>
          <p:nvSpPr>
            <p:cNvPr id="10" name="Freeform 10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438389" y="7218902"/>
            <a:ext cx="3335790" cy="3293334"/>
          </a:xfrm>
          <a:custGeom>
            <a:avLst/>
            <a:gdLst/>
            <a:ahLst/>
            <a:cxnLst/>
            <a:rect l="l" t="t" r="r" b="b"/>
            <a:pathLst>
              <a:path w="3335790" h="3293334">
                <a:moveTo>
                  <a:pt x="0" y="0"/>
                </a:moveTo>
                <a:lnTo>
                  <a:pt x="3335790" y="0"/>
                </a:lnTo>
                <a:lnTo>
                  <a:pt x="3335790" y="3293334"/>
                </a:lnTo>
                <a:lnTo>
                  <a:pt x="0" y="329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4697569" y="7275006"/>
            <a:ext cx="4446431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It pertains a record of legitimate and fraudulent transactions within USA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5036485" y="1218982"/>
            <a:ext cx="3611585" cy="712723"/>
          </a:xfrm>
          <a:custGeom>
            <a:avLst/>
            <a:gdLst/>
            <a:ahLst/>
            <a:cxnLst/>
            <a:rect l="l" t="t" r="r" b="b"/>
            <a:pathLst>
              <a:path w="3611585" h="712723">
                <a:moveTo>
                  <a:pt x="0" y="0"/>
                </a:moveTo>
                <a:lnTo>
                  <a:pt x="3611585" y="0"/>
                </a:lnTo>
                <a:lnTo>
                  <a:pt x="3611585" y="712722"/>
                </a:lnTo>
                <a:lnTo>
                  <a:pt x="0" y="71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TextBox 16"/>
          <p:cNvSpPr txBox="1"/>
          <p:nvPr/>
        </p:nvSpPr>
        <p:spPr>
          <a:xfrm>
            <a:off x="4075365" y="1215476"/>
            <a:ext cx="10961120" cy="12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Our Dataset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97570" y="4434177"/>
            <a:ext cx="4065430" cy="156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We extracted our Dataset from Kaggle.com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29461" y="4537762"/>
            <a:ext cx="4178063" cy="103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Consists of 23 Columns x 555719 rows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61681" y="7275006"/>
            <a:ext cx="4178063" cy="2108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3C3C3C"/>
                </a:solidFill>
                <a:latin typeface="Aileron"/>
              </a:rPr>
              <a:t>The Period in which these transaction takes place is between June 2020- December 2020</a:t>
            </a: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C705113F-14D5-4E0B-47A3-FFCBEB47F37A}"/>
              </a:ext>
            </a:extLst>
          </p:cNvPr>
          <p:cNvSpPr/>
          <p:nvPr/>
        </p:nvSpPr>
        <p:spPr>
          <a:xfrm>
            <a:off x="181319" y="-256110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4" y="0"/>
                </a:lnTo>
                <a:lnTo>
                  <a:pt x="2156564" y="3199168"/>
                </a:lnTo>
                <a:lnTo>
                  <a:pt x="0" y="3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38288A8-3D50-A5C9-AAF8-37F33F8B4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44144" y="9824930"/>
            <a:ext cx="2895600" cy="365125"/>
          </a:xfrm>
        </p:spPr>
        <p:txBody>
          <a:bodyPr/>
          <a:lstStyle/>
          <a:p>
            <a:r>
              <a:rPr lang="en-US" dirty="0"/>
              <a:t>https://www.kaggle.com/datasets/kartik2112/fraud-detection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007684" y="8342824"/>
            <a:ext cx="1561243" cy="156124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 rot="-1820470">
            <a:off x="-3774610" y="-4725927"/>
            <a:ext cx="17005546" cy="19828531"/>
          </a:xfrm>
          <a:custGeom>
            <a:avLst/>
            <a:gdLst/>
            <a:ahLst/>
            <a:cxnLst/>
            <a:rect l="l" t="t" r="r" b="b"/>
            <a:pathLst>
              <a:path w="17005546" h="19828531">
                <a:moveTo>
                  <a:pt x="0" y="0"/>
                </a:moveTo>
                <a:lnTo>
                  <a:pt x="17005546" y="0"/>
                </a:lnTo>
                <a:lnTo>
                  <a:pt x="17005546" y="19828531"/>
                </a:lnTo>
                <a:lnTo>
                  <a:pt x="0" y="19828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8257" b="-760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5248002" y="7087831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5" y="0"/>
                </a:lnTo>
                <a:lnTo>
                  <a:pt x="2156565" y="3199169"/>
                </a:lnTo>
                <a:lnTo>
                  <a:pt x="0" y="3199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3807EE-F104-1476-4F14-DBF6193FE7D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16" y="41900"/>
            <a:ext cx="15260818" cy="1029287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419600" y="-29135"/>
            <a:ext cx="7490899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69"/>
              </a:lnSpc>
            </a:pPr>
            <a:r>
              <a:rPr lang="en-US" sz="9000" dirty="0">
                <a:latin typeface="Aileron Heavy"/>
              </a:rPr>
              <a:t>Data Pipeline</a:t>
            </a:r>
          </a:p>
        </p:txBody>
      </p:sp>
      <p:sp>
        <p:nvSpPr>
          <p:cNvPr id="5" name="Freeform 5"/>
          <p:cNvSpPr/>
          <p:nvPr/>
        </p:nvSpPr>
        <p:spPr>
          <a:xfrm>
            <a:off x="-12816" y="382933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6CD5AC6-6C08-563B-7EA0-BDA78DD4F372}"/>
              </a:ext>
            </a:extLst>
          </p:cNvPr>
          <p:cNvSpPr/>
          <p:nvPr/>
        </p:nvSpPr>
        <p:spPr>
          <a:xfrm>
            <a:off x="5181600" y="0"/>
            <a:ext cx="8001000" cy="15621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5726">
            <a:off x="-4342283" y="-7993752"/>
            <a:ext cx="16615040" cy="20806262"/>
          </a:xfrm>
          <a:custGeom>
            <a:avLst/>
            <a:gdLst/>
            <a:ahLst/>
            <a:cxnLst/>
            <a:rect l="l" t="t" r="r" b="b"/>
            <a:pathLst>
              <a:path w="16615040" h="20806262">
                <a:moveTo>
                  <a:pt x="0" y="0"/>
                </a:moveTo>
                <a:lnTo>
                  <a:pt x="16615040" y="0"/>
                </a:lnTo>
                <a:lnTo>
                  <a:pt x="16615040" y="20806262"/>
                </a:lnTo>
                <a:lnTo>
                  <a:pt x="0" y="2080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551" r="-2103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-228600" y="-114300"/>
            <a:ext cx="2319725" cy="2100406"/>
          </a:xfrm>
          <a:custGeom>
            <a:avLst/>
            <a:gdLst/>
            <a:ahLst/>
            <a:cxnLst/>
            <a:rect l="l" t="t" r="r" b="b"/>
            <a:pathLst>
              <a:path w="2319725" h="2100406">
                <a:moveTo>
                  <a:pt x="0" y="0"/>
                </a:moveTo>
                <a:lnTo>
                  <a:pt x="2319726" y="0"/>
                </a:lnTo>
                <a:lnTo>
                  <a:pt x="2319726" y="2100406"/>
                </a:lnTo>
                <a:lnTo>
                  <a:pt x="0" y="210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1619070" y="487550"/>
            <a:ext cx="1432393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Data Cleaning on Python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521" y="2409379"/>
            <a:ext cx="5088915" cy="69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76" dirty="0">
                <a:solidFill>
                  <a:srgbClr val="CA5E28"/>
                </a:solidFill>
                <a:latin typeface="Montserrat Classic Bold"/>
              </a:rPr>
              <a:t>Original Dataset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391793" y="8747991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8" y="0"/>
                </a:lnTo>
                <a:lnTo>
                  <a:pt x="2043048" y="1020618"/>
                </a:lnTo>
                <a:lnTo>
                  <a:pt x="0" y="1020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17F3537A-A90C-E530-7F55-14E80003F886}"/>
              </a:ext>
            </a:extLst>
          </p:cNvPr>
          <p:cNvSpPr/>
          <p:nvPr/>
        </p:nvSpPr>
        <p:spPr>
          <a:xfrm>
            <a:off x="14549422" y="9409349"/>
            <a:ext cx="1047895" cy="539666"/>
          </a:xfrm>
          <a:custGeom>
            <a:avLst/>
            <a:gdLst/>
            <a:ahLst/>
            <a:cxnLst/>
            <a:rect l="l" t="t" r="r" b="b"/>
            <a:pathLst>
              <a:path w="1047895" h="539666">
                <a:moveTo>
                  <a:pt x="0" y="0"/>
                </a:moveTo>
                <a:lnTo>
                  <a:pt x="1047895" y="0"/>
                </a:lnTo>
                <a:lnTo>
                  <a:pt x="1047895" y="539666"/>
                </a:lnTo>
                <a:lnTo>
                  <a:pt x="0" y="5396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22412E3B-2170-C107-8E9B-B3C06F90F652}"/>
              </a:ext>
            </a:extLst>
          </p:cNvPr>
          <p:cNvSpPr txBox="1"/>
          <p:nvPr/>
        </p:nvSpPr>
        <p:spPr>
          <a:xfrm>
            <a:off x="8025379" y="9363175"/>
            <a:ext cx="7135795" cy="667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62"/>
              </a:lnSpc>
            </a:pPr>
            <a:r>
              <a:rPr lang="en-US" sz="4044" dirty="0">
                <a:solidFill>
                  <a:srgbClr val="CA5E28"/>
                </a:solidFill>
                <a:latin typeface="Aileron"/>
              </a:rPr>
              <a:t>Data Cleaning continued…</a:t>
            </a:r>
          </a:p>
        </p:txBody>
      </p:sp>
      <p:pic>
        <p:nvPicPr>
          <p:cNvPr id="22" name="Picture 21" descr="A screenshot of a phone&#10;&#10;Description automatically generated">
            <a:extLst>
              <a:ext uri="{FF2B5EF4-FFF2-40B4-BE49-F238E27FC236}">
                <a16:creationId xmlns:a16="http://schemas.microsoft.com/office/drawing/2014/main" id="{F22075F0-1DBD-1639-4F54-E4061350D8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686" y="3523905"/>
            <a:ext cx="2364485" cy="3535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DBB6A61E-EC83-5EFF-0FE9-11F724A1F4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799" y="3523905"/>
            <a:ext cx="1346659" cy="3598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CAB0BACB-9743-4F9B-3CDD-E8CB675CF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23" y="3523905"/>
            <a:ext cx="1511312" cy="3628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blue and white background&#10;&#10;Description automatically generated">
            <a:extLst>
              <a:ext uri="{FF2B5EF4-FFF2-40B4-BE49-F238E27FC236}">
                <a16:creationId xmlns:a16="http://schemas.microsoft.com/office/drawing/2014/main" id="{C31C34A0-929C-E7EF-30AD-3DB77EFCC7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441" y="3508671"/>
            <a:ext cx="1522960" cy="3628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 descr="A screenshot of a computer&#10;&#10;Description automatically generated">
            <a:extLst>
              <a:ext uri="{FF2B5EF4-FFF2-40B4-BE49-F238E27FC236}">
                <a16:creationId xmlns:a16="http://schemas.microsoft.com/office/drawing/2014/main" id="{8270F248-FD98-B8BF-2C31-43E407BFA8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75" y="3507768"/>
            <a:ext cx="3831567" cy="3598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 descr="A table with orange and white text&#10;&#10;Description automatically generated">
            <a:extLst>
              <a:ext uri="{FF2B5EF4-FFF2-40B4-BE49-F238E27FC236}">
                <a16:creationId xmlns:a16="http://schemas.microsoft.com/office/drawing/2014/main" id="{58F1ACCB-0BA4-9B56-BA21-0D2DDDF25D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8330" y="3464530"/>
            <a:ext cx="2616078" cy="3595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95726">
            <a:off x="-4750585" y="-8870042"/>
            <a:ext cx="16615040" cy="20806262"/>
          </a:xfrm>
          <a:custGeom>
            <a:avLst/>
            <a:gdLst/>
            <a:ahLst/>
            <a:cxnLst/>
            <a:rect l="l" t="t" r="r" b="b"/>
            <a:pathLst>
              <a:path w="16615040" h="20806262">
                <a:moveTo>
                  <a:pt x="0" y="0"/>
                </a:moveTo>
                <a:lnTo>
                  <a:pt x="16615040" y="0"/>
                </a:lnTo>
                <a:lnTo>
                  <a:pt x="16615040" y="20806262"/>
                </a:lnTo>
                <a:lnTo>
                  <a:pt x="0" y="20806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551" r="-2103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576481" y="482886"/>
            <a:ext cx="2319725" cy="2100406"/>
          </a:xfrm>
          <a:custGeom>
            <a:avLst/>
            <a:gdLst/>
            <a:ahLst/>
            <a:cxnLst/>
            <a:rect l="l" t="t" r="r" b="b"/>
            <a:pathLst>
              <a:path w="2319725" h="2100406">
                <a:moveTo>
                  <a:pt x="0" y="0"/>
                </a:moveTo>
                <a:lnTo>
                  <a:pt x="2319726" y="0"/>
                </a:lnTo>
                <a:lnTo>
                  <a:pt x="2319726" y="2100406"/>
                </a:lnTo>
                <a:lnTo>
                  <a:pt x="0" y="210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TextBox 8"/>
          <p:cNvSpPr txBox="1"/>
          <p:nvPr/>
        </p:nvSpPr>
        <p:spPr>
          <a:xfrm>
            <a:off x="3731361" y="301983"/>
            <a:ext cx="1082527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Data Cleaning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04234" y="1695109"/>
            <a:ext cx="671471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76" dirty="0">
                <a:solidFill>
                  <a:srgbClr val="CA5E28"/>
                </a:solidFill>
                <a:latin typeface="Montserrat Classic Bold"/>
              </a:rPr>
              <a:t>Redefined Columns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391793" y="8747991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8" y="0"/>
                </a:lnTo>
                <a:lnTo>
                  <a:pt x="2043048" y="1020618"/>
                </a:lnTo>
                <a:lnTo>
                  <a:pt x="0" y="1020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4" name="Picture 23" descr="A screenshot of a computer">
            <a:extLst>
              <a:ext uri="{FF2B5EF4-FFF2-40B4-BE49-F238E27FC236}">
                <a16:creationId xmlns:a16="http://schemas.microsoft.com/office/drawing/2014/main" id="{16E4C304-44ED-8CED-843A-4EED905AA3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550" y="2549626"/>
            <a:ext cx="11590089" cy="7289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901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-6327621" y="-1765196"/>
            <a:ext cx="16889436" cy="20763188"/>
          </a:xfrm>
          <a:custGeom>
            <a:avLst/>
            <a:gdLst/>
            <a:ahLst/>
            <a:cxnLst/>
            <a:rect l="l" t="t" r="r" b="b"/>
            <a:pathLst>
              <a:path w="16889436" h="20763188">
                <a:moveTo>
                  <a:pt x="0" y="0"/>
                </a:moveTo>
                <a:lnTo>
                  <a:pt x="16889436" y="0"/>
                </a:lnTo>
                <a:lnTo>
                  <a:pt x="16889436" y="20763188"/>
                </a:lnTo>
                <a:lnTo>
                  <a:pt x="0" y="2076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64" r="-190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5590604" y="2516366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5" y="0"/>
                </a:lnTo>
                <a:lnTo>
                  <a:pt x="2831055" y="830523"/>
                </a:lnTo>
                <a:lnTo>
                  <a:pt x="0" y="83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569095" y="419100"/>
            <a:ext cx="808778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Normalisation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624" y="1845601"/>
            <a:ext cx="11244394" cy="1867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68"/>
              </a:lnSpc>
            </a:pPr>
            <a:r>
              <a:rPr lang="en-US" sz="3548" dirty="0" err="1">
                <a:solidFill>
                  <a:srgbClr val="3C3C3C"/>
                </a:solidFill>
                <a:latin typeface="Aileron"/>
              </a:rPr>
              <a:t>Utilising</a:t>
            </a:r>
            <a:r>
              <a:rPr lang="en-US" sz="3548" dirty="0">
                <a:solidFill>
                  <a:srgbClr val="3C3C3C"/>
                </a:solidFill>
                <a:latin typeface="Aileron"/>
              </a:rPr>
              <a:t> Pandas, we split the clean data frame into 3 data frames each describing attributes associated to Merchants, Customers and Transactions.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-1553007" y="6853707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9" name="Picture 8" descr="A diagram of data framework&#10;&#10;Description automatically generated with medium confidence">
            <a:extLst>
              <a:ext uri="{FF2B5EF4-FFF2-40B4-BE49-F238E27FC236}">
                <a16:creationId xmlns:a16="http://schemas.microsoft.com/office/drawing/2014/main" id="{167841B6-2C9F-B276-B02C-CE7BF954E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32" y="4347155"/>
            <a:ext cx="13712705" cy="5195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-6327621" y="-1765196"/>
            <a:ext cx="16889436" cy="20763188"/>
          </a:xfrm>
          <a:custGeom>
            <a:avLst/>
            <a:gdLst/>
            <a:ahLst/>
            <a:cxnLst/>
            <a:rect l="l" t="t" r="r" b="b"/>
            <a:pathLst>
              <a:path w="16889436" h="20763188">
                <a:moveTo>
                  <a:pt x="0" y="0"/>
                </a:moveTo>
                <a:lnTo>
                  <a:pt x="16889436" y="0"/>
                </a:lnTo>
                <a:lnTo>
                  <a:pt x="16889436" y="20763188"/>
                </a:lnTo>
                <a:lnTo>
                  <a:pt x="0" y="207631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764" r="-1907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15590604" y="2516366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5" y="0"/>
                </a:lnTo>
                <a:lnTo>
                  <a:pt x="2831055" y="830523"/>
                </a:lnTo>
                <a:lnTo>
                  <a:pt x="0" y="83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2224673" y="495300"/>
            <a:ext cx="1408031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30"/>
              </a:lnSpc>
            </a:pPr>
            <a:r>
              <a:rPr lang="en-US" sz="9000" dirty="0">
                <a:solidFill>
                  <a:srgbClr val="3C3C3C"/>
                </a:solidFill>
                <a:latin typeface="Aileron Heavy"/>
              </a:rPr>
              <a:t>SQL- ER Diagram</a:t>
            </a:r>
          </a:p>
        </p:txBody>
      </p:sp>
      <p:sp>
        <p:nvSpPr>
          <p:cNvPr id="7" name="Freeform 7"/>
          <p:cNvSpPr/>
          <p:nvPr/>
        </p:nvSpPr>
        <p:spPr>
          <a:xfrm rot="5400000">
            <a:off x="-1553007" y="6853707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11" name="Picture 10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36728503-DCA9-CF6B-1B7A-58AFD97E9D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60" y="2153414"/>
            <a:ext cx="11779546" cy="72469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04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642218-d992-4916-8151-f1cc9d65f05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1EAD4F74079D4A9A1152A243EC365C" ma:contentTypeVersion="7" ma:contentTypeDescription="Create a new document." ma:contentTypeScope="" ma:versionID="ada14d822eaa9232fd683031b3ce2841">
  <xsd:schema xmlns:xsd="http://www.w3.org/2001/XMLSchema" xmlns:xs="http://www.w3.org/2001/XMLSchema" xmlns:p="http://schemas.microsoft.com/office/2006/metadata/properties" xmlns:ns3="8c642218-d992-4916-8151-f1cc9d65f05b" xmlns:ns4="8d41a561-9991-4eef-8b64-e28a3f8fbd12" targetNamespace="http://schemas.microsoft.com/office/2006/metadata/properties" ma:root="true" ma:fieldsID="88c5b5b7dfe8c2c9cf9dcbb11f07184a" ns3:_="" ns4:_="">
    <xsd:import namespace="8c642218-d992-4916-8151-f1cc9d65f05b"/>
    <xsd:import namespace="8d41a561-9991-4eef-8b64-e28a3f8fbd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42218-d992-4916-8151-f1cc9d65f0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41a561-9991-4eef-8b64-e28a3f8fbd1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80B5A9-96FD-4FDD-9DF8-8A50D83E4389}">
  <ds:schemaRefs>
    <ds:schemaRef ds:uri="8c642218-d992-4916-8151-f1cc9d65f05b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8d41a561-9991-4eef-8b64-e28a3f8fbd12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2848FF2-C510-44E8-8B36-CC7A297354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16570A-B973-4D4D-9000-D4CFEDCF58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642218-d992-4916-8151-f1cc9d65f05b"/>
    <ds:schemaRef ds:uri="8d41a561-9991-4eef-8b64-e28a3f8fbd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706</Words>
  <Application>Microsoft Office PowerPoint</Application>
  <PresentationFormat>Custom</PresentationFormat>
  <Paragraphs>124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Aileron</vt:lpstr>
      <vt:lpstr>Aileron Heavy</vt:lpstr>
      <vt:lpstr>Söhne</vt:lpstr>
      <vt:lpstr>Montserrat Classic Bold</vt:lpstr>
      <vt:lpstr>Calibri</vt:lpstr>
      <vt:lpstr>Wingdings</vt:lpstr>
      <vt:lpstr>Arial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Simple Illustration Business Financial Presentation</dc:title>
  <cp:lastModifiedBy>Charlton D'Souza</cp:lastModifiedBy>
  <cp:revision>7</cp:revision>
  <dcterms:created xsi:type="dcterms:W3CDTF">2006-08-16T00:00:00Z</dcterms:created>
  <dcterms:modified xsi:type="dcterms:W3CDTF">2023-12-13T18:07:42Z</dcterms:modified>
  <dc:identifier>DAF2rnBsbXc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0x010100341EAD4F74079D4A9A1152A243EC365C</vt:lpwstr>
  </property>
</Properties>
</file>